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26"/>
  </p:notesMasterIdLst>
  <p:sldIdLst>
    <p:sldId id="295" r:id="rId3"/>
    <p:sldId id="368" r:id="rId4"/>
    <p:sldId id="357" r:id="rId5"/>
    <p:sldId id="376" r:id="rId6"/>
    <p:sldId id="370" r:id="rId7"/>
    <p:sldId id="422" r:id="rId8"/>
    <p:sldId id="409" r:id="rId9"/>
    <p:sldId id="430" r:id="rId10"/>
    <p:sldId id="432" r:id="rId11"/>
    <p:sldId id="416" r:id="rId12"/>
    <p:sldId id="423" r:id="rId13"/>
    <p:sldId id="417" r:id="rId14"/>
    <p:sldId id="418" r:id="rId15"/>
    <p:sldId id="419" r:id="rId16"/>
    <p:sldId id="378" r:id="rId17"/>
    <p:sldId id="421" r:id="rId18"/>
    <p:sldId id="367" r:id="rId19"/>
    <p:sldId id="424" r:id="rId20"/>
    <p:sldId id="427" r:id="rId21"/>
    <p:sldId id="426" r:id="rId22"/>
    <p:sldId id="431" r:id="rId23"/>
    <p:sldId id="425" r:id="rId24"/>
    <p:sldId id="420" r:id="rId25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64F"/>
    <a:srgbClr val="FF0505"/>
    <a:srgbClr val="CC3300"/>
    <a:srgbClr val="CC0000"/>
    <a:srgbClr val="FF3300"/>
    <a:srgbClr val="5CCCC7"/>
    <a:srgbClr val="70D2CD"/>
    <a:srgbClr val="099171"/>
    <a:srgbClr val="054F3D"/>
    <a:srgbClr val="133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5" autoAdjust="0"/>
    <p:restoredTop sz="94195" autoAdjust="0"/>
  </p:normalViewPr>
  <p:slideViewPr>
    <p:cSldViewPr snapToGrid="0">
      <p:cViewPr varScale="1">
        <p:scale>
          <a:sx n="56" d="100"/>
          <a:sy n="56" d="100"/>
        </p:scale>
        <p:origin x="7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836B94F-E25E-40FF-BE45-46EFA3FE31B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E6D4568-D129-49CA-AE81-1FE94341D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63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307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084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9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42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31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27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30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337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889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27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6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133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989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205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26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72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49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4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8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463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13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4568-D129-49CA-AE81-1FE94341D89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87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7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0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870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1250" r="40550" b="77200"/>
          <a:stretch/>
        </p:blipFill>
        <p:spPr>
          <a:xfrm>
            <a:off x="911425" y="2080716"/>
            <a:ext cx="7599407" cy="13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54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22735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6273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43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512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185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264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9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589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343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9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82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486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202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489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130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74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1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11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68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9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70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29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19219-46EF-47A1-9CB4-2FBE438C9A64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2C173-5F68-47AE-A90C-81B5A9143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7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jpe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27.jpeg"/><Relationship Id="rId4" Type="http://schemas.openxmlformats.org/officeDocument/2006/relationships/image" Target="../media/image37.png"/><Relationship Id="rId9" Type="http://schemas.openxmlformats.org/officeDocument/2006/relationships/image" Target="../media/image26.png"/><Relationship Id="rId1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 txBox="1">
            <a:spLocks/>
          </p:cNvSpPr>
          <p:nvPr/>
        </p:nvSpPr>
        <p:spPr>
          <a:xfrm>
            <a:off x="6749143" y="3992347"/>
            <a:ext cx="2341398" cy="463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3" y="422954"/>
            <a:ext cx="3941514" cy="12897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0857" y="2090057"/>
            <a:ext cx="4818743" cy="1291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 txBox="1">
            <a:spLocks/>
          </p:cNvSpPr>
          <p:nvPr/>
        </p:nvSpPr>
        <p:spPr>
          <a:xfrm>
            <a:off x="1359148" y="2721430"/>
            <a:ext cx="8470652" cy="8834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集團大數據平台發展規劃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275084" y="1364590"/>
            <a:ext cx="7806255" cy="755974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551379" y="1522829"/>
            <a:ext cx="6211306" cy="432107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存層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(HDFS)+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75084" y="158499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1803" y="1433822"/>
            <a:ext cx="1039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0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現況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6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形圖說文字 3"/>
          <p:cNvSpPr/>
          <p:nvPr/>
        </p:nvSpPr>
        <p:spPr>
          <a:xfrm flipV="1">
            <a:off x="7292488" y="4113484"/>
            <a:ext cx="4646967" cy="2550552"/>
          </a:xfrm>
          <a:prstGeom prst="wedgeEllipseCallou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 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基礎建設強化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275084" y="1364590"/>
            <a:ext cx="7806255" cy="755974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551379" y="1522829"/>
            <a:ext cx="6211306" cy="432107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存層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(HDFS)+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75084" y="158499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5084" y="2415460"/>
            <a:ext cx="7806255" cy="1440000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9495" y="296832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536968" y="2795499"/>
            <a:ext cx="2373594" cy="614156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117018" y="2832644"/>
            <a:ext cx="2660077" cy="871573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層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cxnSp>
        <p:nvCxnSpPr>
          <p:cNvPr id="15" name="直線單箭頭接點 14"/>
          <p:cNvCxnSpPr>
            <a:stCxn id="6" idx="3"/>
          </p:cNvCxnSpPr>
          <p:nvPr/>
        </p:nvCxnSpPr>
        <p:spPr>
          <a:xfrm>
            <a:off x="5869315" y="3296902"/>
            <a:ext cx="1247078" cy="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178211" y="332922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536968" y="2469241"/>
            <a:ext cx="2373594" cy="26385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95580" y="2451068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集團私有雲平台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22" name="右箭头 9"/>
          <p:cNvSpPr/>
          <p:nvPr/>
        </p:nvSpPr>
        <p:spPr>
          <a:xfrm rot="16200000" flipH="1">
            <a:off x="4722214" y="2193151"/>
            <a:ext cx="192937" cy="16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24" name="右箭头 9"/>
          <p:cNvSpPr/>
          <p:nvPr/>
        </p:nvSpPr>
        <p:spPr>
          <a:xfrm rot="16200000" flipH="1">
            <a:off x="8336176" y="2195558"/>
            <a:ext cx="192937" cy="16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1532" y="2734837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1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儲存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計算分離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1803" y="1433822"/>
            <a:ext cx="1039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0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現況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884805" y="2829048"/>
            <a:ext cx="1144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93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儲存層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733530" y="3090591"/>
            <a:ext cx="1355874" cy="238635"/>
          </a:xfrm>
          <a:prstGeom prst="rect">
            <a:avLst/>
          </a:prstGeom>
          <a:noFill/>
          <a:ln>
            <a:solidFill>
              <a:srgbClr val="5EDEBF"/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(Hive)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77" y="4760774"/>
            <a:ext cx="3787338" cy="1366904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 bwMode="auto">
          <a:xfrm>
            <a:off x="3536968" y="3466090"/>
            <a:ext cx="2373594" cy="303608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3881702" y="3467614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(TD)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07650" y="2904487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18662" y="2887691"/>
            <a:ext cx="466498" cy="80649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84" name="文本框 60"/>
          <p:cNvSpPr txBox="1"/>
          <p:nvPr/>
        </p:nvSpPr>
        <p:spPr>
          <a:xfrm>
            <a:off x="1683709" y="54469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85" name="十字形 84"/>
          <p:cNvSpPr/>
          <p:nvPr/>
        </p:nvSpPr>
        <p:spPr>
          <a:xfrm>
            <a:off x="2699958" y="5363199"/>
            <a:ext cx="397328" cy="396985"/>
          </a:xfrm>
          <a:prstGeom prst="plus">
            <a:avLst>
              <a:gd name="adj" fmla="val 37209"/>
            </a:avLst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7" name="椭圆 533"/>
          <p:cNvSpPr/>
          <p:nvPr/>
        </p:nvSpPr>
        <p:spPr>
          <a:xfrm>
            <a:off x="1117916" y="4883397"/>
            <a:ext cx="1378836" cy="1285846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2" name="文本框 60"/>
          <p:cNvSpPr txBox="1"/>
          <p:nvPr/>
        </p:nvSpPr>
        <p:spPr>
          <a:xfrm>
            <a:off x="3896695" y="53724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93" name="十字形 92"/>
          <p:cNvSpPr/>
          <p:nvPr/>
        </p:nvSpPr>
        <p:spPr>
          <a:xfrm>
            <a:off x="5084946" y="5363199"/>
            <a:ext cx="397328" cy="396985"/>
          </a:xfrm>
          <a:prstGeom prst="plus">
            <a:avLst>
              <a:gd name="adj" fmla="val 37209"/>
            </a:avLst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201129" y="5326265"/>
            <a:ext cx="120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SPARK3</a:t>
            </a:r>
            <a:endParaRPr lang="zh-TW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1" name="文本框 60"/>
          <p:cNvSpPr txBox="1"/>
          <p:nvPr/>
        </p:nvSpPr>
        <p:spPr>
          <a:xfrm>
            <a:off x="3955821" y="54469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102" name="椭圆 533"/>
          <p:cNvSpPr/>
          <p:nvPr/>
        </p:nvSpPr>
        <p:spPr>
          <a:xfrm>
            <a:off x="3390028" y="4883397"/>
            <a:ext cx="1378836" cy="1285846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3473241" y="53262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統一閘道</a:t>
            </a:r>
            <a:endParaRPr lang="zh-TW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" name="文本框 60"/>
          <p:cNvSpPr txBox="1"/>
          <p:nvPr/>
        </p:nvSpPr>
        <p:spPr>
          <a:xfrm>
            <a:off x="6315364" y="53724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105" name="文本框 60"/>
          <p:cNvSpPr txBox="1"/>
          <p:nvPr/>
        </p:nvSpPr>
        <p:spPr>
          <a:xfrm>
            <a:off x="6374490" y="54469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106" name="椭圆 533"/>
          <p:cNvSpPr/>
          <p:nvPr/>
        </p:nvSpPr>
        <p:spPr>
          <a:xfrm>
            <a:off x="5808697" y="4883397"/>
            <a:ext cx="1378836" cy="1285846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5891911" y="53262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平台合規</a:t>
            </a:r>
            <a:endParaRPr lang="zh-TW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7996035" y="4464882"/>
            <a:ext cx="323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合規性：建置符合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外部稽核規範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4" name="群組 113"/>
          <p:cNvGrpSpPr/>
          <p:nvPr/>
        </p:nvGrpSpPr>
        <p:grpSpPr>
          <a:xfrm>
            <a:off x="1117916" y="4089860"/>
            <a:ext cx="1272935" cy="550948"/>
            <a:chOff x="226267" y="4458333"/>
            <a:chExt cx="1272935" cy="550948"/>
          </a:xfrm>
        </p:grpSpPr>
        <p:pic>
          <p:nvPicPr>
            <p:cNvPr id="112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267" y="4458333"/>
              <a:ext cx="1272935" cy="550948"/>
            </a:xfrm>
            <a:prstGeom prst="rect">
              <a:avLst/>
            </a:prstGeom>
          </p:spPr>
        </p:pic>
        <p:sp>
          <p:nvSpPr>
            <p:cNvPr id="113" name="文本框 17"/>
            <p:cNvSpPr txBox="1"/>
            <p:nvPr/>
          </p:nvSpPr>
          <p:spPr>
            <a:xfrm>
              <a:off x="539192" y="45446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4D2F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效益</a:t>
              </a:r>
              <a:endParaRPr kumimoji="1" lang="zh-CN" altLang="en-US" b="1" dirty="0">
                <a:solidFill>
                  <a:srgbClr val="04D2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思源黑体 CN" panose="020B0500000000000000" charset="-122"/>
                <a:sym typeface="+mn-ea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10067749" y="2940579"/>
            <a:ext cx="208903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導入集團私有雲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平台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CDP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升級案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建置資料庫虛擬層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0067749" y="26456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任務項目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88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 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資料上雲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合規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75084" y="1217277"/>
            <a:ext cx="7806255" cy="1440000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9495" y="177014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536968" y="1597316"/>
            <a:ext cx="2373594" cy="614156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117018" y="1634461"/>
            <a:ext cx="2660077" cy="871573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層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5869315" y="2098719"/>
            <a:ext cx="1247078" cy="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178211" y="21310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536968" y="1271058"/>
            <a:ext cx="2373594" cy="26385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95580" y="126739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集團私有雲平台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5210" y="1563818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1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儲存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計算分離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884805" y="1630865"/>
            <a:ext cx="1144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93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儲存層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733530" y="1892408"/>
            <a:ext cx="1355874" cy="281838"/>
          </a:xfrm>
          <a:prstGeom prst="rect">
            <a:avLst/>
          </a:prstGeom>
          <a:noFill/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(Hive)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536968" y="2267907"/>
            <a:ext cx="2373594" cy="303608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3881702" y="2269431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(TD)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文本框 60"/>
          <p:cNvSpPr txBox="1"/>
          <p:nvPr/>
        </p:nvSpPr>
        <p:spPr>
          <a:xfrm>
            <a:off x="3798453" y="557977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85" name="十字形 84"/>
          <p:cNvSpPr/>
          <p:nvPr/>
        </p:nvSpPr>
        <p:spPr>
          <a:xfrm>
            <a:off x="4546859" y="5579776"/>
            <a:ext cx="397328" cy="396985"/>
          </a:xfrm>
          <a:prstGeom prst="plus">
            <a:avLst>
              <a:gd name="adj" fmla="val 37209"/>
            </a:avLst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399857" y="4915639"/>
            <a:ext cx="1723549" cy="1636275"/>
            <a:chOff x="3189745" y="4732969"/>
            <a:chExt cx="1723549" cy="1636275"/>
          </a:xfrm>
        </p:grpSpPr>
        <p:sp>
          <p:nvSpPr>
            <p:cNvPr id="87" name="椭圆 533"/>
            <p:cNvSpPr/>
            <p:nvPr/>
          </p:nvSpPr>
          <p:spPr>
            <a:xfrm>
              <a:off x="3196364" y="4732969"/>
              <a:ext cx="1683012" cy="1636275"/>
            </a:xfrm>
            <a:prstGeom prst="ellipse">
              <a:avLst/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189745" y="536452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資料流程合規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44" name="右箭头 9"/>
          <p:cNvSpPr/>
          <p:nvPr/>
        </p:nvSpPr>
        <p:spPr>
          <a:xfrm rot="16200000" flipH="1">
            <a:off x="4722214" y="2744945"/>
            <a:ext cx="192937" cy="16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5" name="右箭头 9"/>
          <p:cNvSpPr/>
          <p:nvPr/>
        </p:nvSpPr>
        <p:spPr>
          <a:xfrm rot="16200000" flipH="1">
            <a:off x="8336176" y="2747352"/>
            <a:ext cx="192937" cy="16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275084" y="2998784"/>
            <a:ext cx="7806255" cy="1440000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289495" y="355165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536968" y="3378823"/>
            <a:ext cx="2373594" cy="614156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869315" y="3880226"/>
            <a:ext cx="1440000" cy="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241981" y="38967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536968" y="3052565"/>
            <a:ext cx="2373594" cy="26385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884805" y="3412372"/>
            <a:ext cx="1144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93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儲存層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733530" y="3673915"/>
            <a:ext cx="1355874" cy="281838"/>
          </a:xfrm>
          <a:prstGeom prst="rect">
            <a:avLst/>
          </a:prstGeom>
          <a:noFill/>
          <a:ln>
            <a:solidFill>
              <a:srgbClr val="5EDEBF"/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(Hive)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536968" y="4049414"/>
            <a:ext cx="2373594" cy="303608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881702" y="4050938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(TD)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143628" y="3042157"/>
            <a:ext cx="2660077" cy="371526"/>
            <a:chOff x="7253990" y="3120986"/>
            <a:chExt cx="2660077" cy="371526"/>
          </a:xfrm>
        </p:grpSpPr>
        <p:sp>
          <p:nvSpPr>
            <p:cNvPr id="60" name="矩形 59"/>
            <p:cNvSpPr/>
            <p:nvPr/>
          </p:nvSpPr>
          <p:spPr bwMode="auto">
            <a:xfrm>
              <a:off x="7253990" y="3120986"/>
              <a:ext cx="2660077" cy="371526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anchor="ctr"/>
            <a:lstStyle/>
            <a:p>
              <a:pPr algn="ctr" defTabSz="455930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51962" y="3155621"/>
              <a:ext cx="2464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/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地端計算層</a:t>
              </a:r>
              <a:r>
                <a: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(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集團私有雲平台</a:t>
              </a:r>
              <a:r>
                <a: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)</a:t>
              </a:r>
              <a:endParaRPr lang="en-US" altLang="zh-CN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endParaRPr>
            </a:p>
          </p:txBody>
        </p:sp>
      </p:grpSp>
      <p:sp>
        <p:nvSpPr>
          <p:cNvPr id="62" name="矩形 61"/>
          <p:cNvSpPr/>
          <p:nvPr/>
        </p:nvSpPr>
        <p:spPr bwMode="auto">
          <a:xfrm>
            <a:off x="7143628" y="3462602"/>
            <a:ext cx="2660077" cy="906186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70C0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90125" y="3530895"/>
            <a:ext cx="461665" cy="79484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編排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942192" y="3770468"/>
            <a:ext cx="1210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端計算層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66507" y="339149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2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資料上雲合規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62780" y="3550417"/>
            <a:ext cx="1909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建置資料編排層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資料去識別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化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10062780" y="32626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任務項目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625230" y="5383699"/>
            <a:ext cx="1272935" cy="550948"/>
            <a:chOff x="226267" y="4458333"/>
            <a:chExt cx="1272935" cy="550948"/>
          </a:xfrm>
        </p:grpSpPr>
        <p:pic>
          <p:nvPicPr>
            <p:cNvPr id="79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67" y="4458333"/>
              <a:ext cx="1272935" cy="550948"/>
            </a:xfrm>
            <a:prstGeom prst="rect">
              <a:avLst/>
            </a:prstGeom>
          </p:spPr>
        </p:pic>
        <p:sp>
          <p:nvSpPr>
            <p:cNvPr id="83" name="文本框 17"/>
            <p:cNvSpPr txBox="1"/>
            <p:nvPr/>
          </p:nvSpPr>
          <p:spPr>
            <a:xfrm>
              <a:off x="539192" y="45446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4D2F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效益</a:t>
              </a:r>
              <a:endParaRPr kumimoji="1" lang="zh-CN" altLang="en-US" b="1" dirty="0">
                <a:solidFill>
                  <a:srgbClr val="04D2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思源黑体 CN" panose="020B0500000000000000" charset="-122"/>
                <a:sym typeface="+mn-ea"/>
              </a:endParaRPr>
            </a:p>
          </p:txBody>
        </p:sp>
      </p:grpSp>
      <p:cxnSp>
        <p:nvCxnSpPr>
          <p:cNvPr id="86" name="直線接點 85"/>
          <p:cNvCxnSpPr/>
          <p:nvPr/>
        </p:nvCxnSpPr>
        <p:spPr>
          <a:xfrm flipH="1" flipV="1">
            <a:off x="6527094" y="3227920"/>
            <a:ext cx="13222" cy="652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60" idx="1"/>
          </p:cNvCxnSpPr>
          <p:nvPr/>
        </p:nvCxnSpPr>
        <p:spPr>
          <a:xfrm flipV="1">
            <a:off x="6540316" y="3227920"/>
            <a:ext cx="603312" cy="276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60"/>
          <p:cNvSpPr txBox="1"/>
          <p:nvPr/>
        </p:nvSpPr>
        <p:spPr>
          <a:xfrm>
            <a:off x="6758498" y="557977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90" name="十字形 89"/>
          <p:cNvSpPr/>
          <p:nvPr/>
        </p:nvSpPr>
        <p:spPr>
          <a:xfrm>
            <a:off x="7506904" y="5579776"/>
            <a:ext cx="397328" cy="396985"/>
          </a:xfrm>
          <a:prstGeom prst="plus">
            <a:avLst>
              <a:gd name="adj" fmla="val 37209"/>
            </a:avLst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grpSp>
        <p:nvGrpSpPr>
          <p:cNvPr id="91" name="群組 90"/>
          <p:cNvGrpSpPr/>
          <p:nvPr/>
        </p:nvGrpSpPr>
        <p:grpSpPr>
          <a:xfrm>
            <a:off x="5359902" y="4915639"/>
            <a:ext cx="1723549" cy="1636275"/>
            <a:chOff x="3189745" y="4732969"/>
            <a:chExt cx="1723549" cy="1636275"/>
          </a:xfrm>
        </p:grpSpPr>
        <p:sp>
          <p:nvSpPr>
            <p:cNvPr id="94" name="椭圆 533"/>
            <p:cNvSpPr/>
            <p:nvPr/>
          </p:nvSpPr>
          <p:spPr>
            <a:xfrm>
              <a:off x="3196364" y="4732969"/>
              <a:ext cx="1683012" cy="1636275"/>
            </a:xfrm>
            <a:prstGeom prst="ellipse">
              <a:avLst/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3189745" y="536452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雲端統一閘道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8319947" y="4915639"/>
            <a:ext cx="1723549" cy="1636275"/>
            <a:chOff x="3189745" y="4732969"/>
            <a:chExt cx="1723549" cy="1636275"/>
          </a:xfrm>
        </p:grpSpPr>
        <p:sp>
          <p:nvSpPr>
            <p:cNvPr id="97" name="椭圆 533"/>
            <p:cNvSpPr/>
            <p:nvPr/>
          </p:nvSpPr>
          <p:spPr>
            <a:xfrm>
              <a:off x="3196364" y="4732969"/>
              <a:ext cx="1683012" cy="1636275"/>
            </a:xfrm>
            <a:prstGeom prst="ellipse">
              <a:avLst/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189745" y="536452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資料格式</a:t>
              </a:r>
              <a:r>
                <a:rPr lang="zh-TW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靈活</a:t>
              </a:r>
            </a:p>
          </p:txBody>
        </p:sp>
      </p:grpSp>
      <p:sp>
        <p:nvSpPr>
          <p:cNvPr id="99" name="文字方塊 98"/>
          <p:cNvSpPr txBox="1"/>
          <p:nvPr/>
        </p:nvSpPr>
        <p:spPr>
          <a:xfrm>
            <a:off x="2164884" y="4519346"/>
            <a:ext cx="896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運用資料編排層技術做為變化資料格式的統一閘道，讓數據分析平台</a:t>
            </a:r>
            <a:r>
              <a:rPr lang="zh-TW" altLang="en-US" sz="1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更彈性運用雲端的計算</a:t>
            </a:r>
            <a:r>
              <a:rPr lang="zh-TW" altLang="en-US" sz="1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能力處理</a:t>
            </a:r>
            <a:endParaRPr lang="zh-TW" altLang="en-US" sz="1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378475" y="167112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389487" y="1654326"/>
            <a:ext cx="466498" cy="80649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endParaRPr lang="zh-TW" altLang="en-US" sz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365047" y="3479398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376059" y="3462602"/>
            <a:ext cx="466498" cy="80649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endParaRPr lang="zh-TW" altLang="en-US" sz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142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 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儲存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計算多樣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275084" y="1276513"/>
            <a:ext cx="7806255" cy="3389308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253456" y="273438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536968" y="2133348"/>
            <a:ext cx="2373594" cy="2391354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869315" y="2272134"/>
            <a:ext cx="1440000" cy="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241981" y="22886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531111" y="1456193"/>
            <a:ext cx="2379451" cy="25213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897585" y="2457898"/>
            <a:ext cx="1144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93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儲存層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751098" y="2176060"/>
            <a:ext cx="1355874" cy="281838"/>
          </a:xfrm>
          <a:prstGeom prst="rect">
            <a:avLst/>
          </a:prstGeom>
          <a:noFill/>
          <a:ln>
            <a:solidFill>
              <a:srgbClr val="5EDEBF"/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(Hive)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31111" y="1756263"/>
            <a:ext cx="2373594" cy="310055"/>
            <a:chOff x="170516" y="1476133"/>
            <a:chExt cx="2373594" cy="310055"/>
          </a:xfrm>
        </p:grpSpPr>
        <p:sp>
          <p:nvSpPr>
            <p:cNvPr id="56" name="矩形 55"/>
            <p:cNvSpPr/>
            <p:nvPr/>
          </p:nvSpPr>
          <p:spPr bwMode="auto">
            <a:xfrm>
              <a:off x="170516" y="1476133"/>
              <a:ext cx="2373594" cy="303608"/>
            </a:xfrm>
            <a:prstGeom prst="rect">
              <a:avLst/>
            </a:prstGeom>
            <a:solidFill>
              <a:srgbClr val="5EDEBF">
                <a:alpha val="20000"/>
              </a:srgbClr>
            </a:solidFill>
            <a:ln>
              <a:solidFill>
                <a:srgbClr val="5EDEBF"/>
              </a:solidFill>
              <a:miter lim="400000"/>
            </a:ln>
          </p:spPr>
          <p:txBody>
            <a:bodyPr lIns="45719" rIns="45719" anchor="ctr"/>
            <a:lstStyle/>
            <a:p>
              <a:pPr algn="ctr" defTabSz="455930"/>
              <a:endParaRPr lang="en-US" altLang="zh-CN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46782" y="150918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(TD)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7143628" y="1434065"/>
            <a:ext cx="2660077" cy="371526"/>
            <a:chOff x="7253990" y="3120986"/>
            <a:chExt cx="2660077" cy="371526"/>
          </a:xfrm>
        </p:grpSpPr>
        <p:sp>
          <p:nvSpPr>
            <p:cNvPr id="60" name="矩形 59"/>
            <p:cNvSpPr/>
            <p:nvPr/>
          </p:nvSpPr>
          <p:spPr bwMode="auto">
            <a:xfrm>
              <a:off x="7253990" y="3120986"/>
              <a:ext cx="2660077" cy="371526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anchor="ctr"/>
            <a:lstStyle/>
            <a:p>
              <a:pPr algn="ctr" defTabSz="455930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51962" y="3155621"/>
              <a:ext cx="2464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/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地端計算層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(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集團私有雲平台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)</a:t>
              </a:r>
              <a:endParaRPr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endParaRPr>
            </a:p>
          </p:txBody>
        </p:sp>
      </p:grpSp>
      <p:sp>
        <p:nvSpPr>
          <p:cNvPr id="62" name="矩形 61"/>
          <p:cNvSpPr/>
          <p:nvPr/>
        </p:nvSpPr>
        <p:spPr bwMode="auto">
          <a:xfrm>
            <a:off x="7143628" y="1854509"/>
            <a:ext cx="2660077" cy="2670193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70C0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956902" y="189338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雲端計算層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35296" y="262018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3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雲地分析環境整合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147402" y="2872880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分析環境上雲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Hadoop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輕量化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10132899" y="2532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任務項目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接點 85"/>
          <p:cNvCxnSpPr/>
          <p:nvPr/>
        </p:nvCxnSpPr>
        <p:spPr>
          <a:xfrm flipH="1" flipV="1">
            <a:off x="6527094" y="1619828"/>
            <a:ext cx="13222" cy="652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60" idx="1"/>
          </p:cNvCxnSpPr>
          <p:nvPr/>
        </p:nvCxnSpPr>
        <p:spPr>
          <a:xfrm flipV="1">
            <a:off x="6540316" y="1619828"/>
            <a:ext cx="603312" cy="276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utorial Hadoop single node installation - intellitech.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64" y="2444043"/>
            <a:ext cx="2278629" cy="22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/>
          <p:cNvSpPr/>
          <p:nvPr/>
        </p:nvSpPr>
        <p:spPr>
          <a:xfrm>
            <a:off x="5431517" y="1834639"/>
            <a:ext cx="421069" cy="263447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miter lim="400000"/>
          </a:ln>
        </p:spPr>
        <p:txBody>
          <a:bodyPr vert="eaVert" lIns="45719" rIns="45719" anchor="ctr"/>
          <a:lstStyle/>
          <a:p>
            <a:pPr algn="ctr" defTabSz="45593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資料庫虛擬層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7288160" y="1902289"/>
            <a:ext cx="492443" cy="255207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vert="eaVert"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資料編排層</a:t>
            </a:r>
            <a:endParaRPr lang="en-US" altLang="zh-TW" dirty="0"/>
          </a:p>
        </p:txBody>
      </p:sp>
      <p:sp>
        <p:nvSpPr>
          <p:cNvPr id="76" name="矩形 75"/>
          <p:cNvSpPr/>
          <p:nvPr/>
        </p:nvSpPr>
        <p:spPr>
          <a:xfrm>
            <a:off x="7892782" y="2293576"/>
            <a:ext cx="1812954" cy="2161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" name="Picture 8" descr="AWS - Google 搜尋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7" y="2238838"/>
            <a:ext cx="1566172" cy="11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GCP (Google Cloud Platform) 入門| Titangene Blo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5" t="-152" r="21423"/>
          <a:stretch/>
        </p:blipFill>
        <p:spPr bwMode="auto">
          <a:xfrm>
            <a:off x="8131375" y="3280371"/>
            <a:ext cx="1257112" cy="118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 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儲存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計算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多樣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275084" y="1276513"/>
            <a:ext cx="7806255" cy="3389308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 w="12700">
            <a:noFill/>
            <a:miter lim="400000"/>
          </a:ln>
        </p:spPr>
        <p:txBody>
          <a:bodyPr lIns="60919" tIns="60919" rIns="60919" bIns="60919" anchor="ctr"/>
          <a:lstStyle/>
          <a:p>
            <a:pPr defTabSz="608330"/>
            <a:endParaRPr lang="zh-CN" alt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253456" y="273438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數據分析平台</a:t>
            </a:r>
            <a:endParaRPr lang="en-US" altLang="zh-CN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536968" y="2133348"/>
            <a:ext cx="2373594" cy="2391354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869315" y="2272134"/>
            <a:ext cx="1440000" cy="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241981" y="22886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531111" y="1448969"/>
            <a:ext cx="2379451" cy="259353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計算層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(SPARK)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897585" y="2457898"/>
            <a:ext cx="1144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930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儲存層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(HDFS)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3751098" y="2176060"/>
            <a:ext cx="1355874" cy="281838"/>
          </a:xfrm>
          <a:prstGeom prst="rect">
            <a:avLst/>
          </a:prstGeom>
          <a:noFill/>
          <a:ln>
            <a:solidFill>
              <a:srgbClr val="5EDEBF"/>
            </a:solidFill>
            <a:prstDash val="dash"/>
            <a:miter lim="400000"/>
          </a:ln>
        </p:spPr>
        <p:txBody>
          <a:bodyPr lIns="45719" rIns="45719" anchor="ctr"/>
          <a:lstStyle/>
          <a:p>
            <a:pPr algn="ctr" defTabSz="455930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(Hive)</a:t>
            </a:r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31111" y="1756263"/>
            <a:ext cx="2373594" cy="310055"/>
            <a:chOff x="170516" y="1476133"/>
            <a:chExt cx="2373594" cy="310055"/>
          </a:xfrm>
        </p:grpSpPr>
        <p:sp>
          <p:nvSpPr>
            <p:cNvPr id="56" name="矩形 55"/>
            <p:cNvSpPr/>
            <p:nvPr/>
          </p:nvSpPr>
          <p:spPr bwMode="auto">
            <a:xfrm>
              <a:off x="170516" y="1476133"/>
              <a:ext cx="2373594" cy="303608"/>
            </a:xfrm>
            <a:prstGeom prst="rect">
              <a:avLst/>
            </a:prstGeom>
            <a:solidFill>
              <a:srgbClr val="5EDEBF">
                <a:alpha val="20000"/>
              </a:srgbClr>
            </a:solidFill>
            <a:ln>
              <a:solidFill>
                <a:srgbClr val="5EDEBF"/>
              </a:solidFill>
              <a:miter lim="400000"/>
            </a:ln>
          </p:spPr>
          <p:txBody>
            <a:bodyPr lIns="45719" rIns="45719" anchor="ctr"/>
            <a:lstStyle/>
            <a:p>
              <a:pPr algn="ctr" defTabSz="455930"/>
              <a:endParaRPr lang="en-US" altLang="zh-CN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46782" y="150918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(TD)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5431517" y="1820125"/>
            <a:ext cx="421069" cy="263447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miter lim="400000"/>
          </a:ln>
        </p:spPr>
        <p:txBody>
          <a:bodyPr vert="eaVert" lIns="45719" rIns="45719" anchor="ctr"/>
          <a:lstStyle/>
          <a:p>
            <a:pPr algn="ctr" defTabSz="455930"/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rPr>
              <a:t>資料庫虛擬層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143628" y="1434065"/>
            <a:ext cx="2660077" cy="371526"/>
            <a:chOff x="7253990" y="3120986"/>
            <a:chExt cx="2660077" cy="371526"/>
          </a:xfrm>
        </p:grpSpPr>
        <p:sp>
          <p:nvSpPr>
            <p:cNvPr id="60" name="矩形 59"/>
            <p:cNvSpPr/>
            <p:nvPr/>
          </p:nvSpPr>
          <p:spPr bwMode="auto">
            <a:xfrm>
              <a:off x="7253990" y="3120986"/>
              <a:ext cx="2660077" cy="371526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anchor="ctr"/>
            <a:lstStyle/>
            <a:p>
              <a:pPr algn="ctr" defTabSz="455930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56771" y="3155621"/>
              <a:ext cx="24545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地端計算層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(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集團私有雲平台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ource Han Sans CN Normal" charset="-122"/>
                </a:rPr>
                <a:t>)</a:t>
              </a:r>
              <a:endParaRPr lang="en-US" altLang="zh-CN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endParaRPr>
            </a:p>
          </p:txBody>
        </p:sp>
      </p:grpSp>
      <p:sp>
        <p:nvSpPr>
          <p:cNvPr id="62" name="矩形 61"/>
          <p:cNvSpPr/>
          <p:nvPr/>
        </p:nvSpPr>
        <p:spPr bwMode="auto">
          <a:xfrm>
            <a:off x="7143628" y="1854509"/>
            <a:ext cx="2660077" cy="2670193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70C0"/>
            </a:solidFill>
            <a:miter lim="400000"/>
          </a:ln>
        </p:spPr>
        <p:txBody>
          <a:bodyPr lIns="45719" rIns="45719" anchor="ctr"/>
          <a:lstStyle/>
          <a:p>
            <a:pPr algn="ctr" defTabSz="455930"/>
            <a:endParaRPr lang="en-US" altLang="zh-CN" sz="12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956902" y="18788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端計算層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35296" y="262018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30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Phase 3</a:t>
            </a:r>
          </a:p>
          <a:p>
            <a:pPr algn="ctr" defTabSz="913130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雲地分析環境整合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1542738" y="5426607"/>
            <a:ext cx="1272935" cy="550948"/>
            <a:chOff x="226267" y="4458333"/>
            <a:chExt cx="1272935" cy="550948"/>
          </a:xfrm>
        </p:grpSpPr>
        <p:pic>
          <p:nvPicPr>
            <p:cNvPr id="79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67" y="4458333"/>
              <a:ext cx="1272935" cy="550948"/>
            </a:xfrm>
            <a:prstGeom prst="rect">
              <a:avLst/>
            </a:prstGeom>
          </p:spPr>
        </p:pic>
        <p:sp>
          <p:nvSpPr>
            <p:cNvPr id="83" name="文本框 17"/>
            <p:cNvSpPr txBox="1"/>
            <p:nvPr/>
          </p:nvSpPr>
          <p:spPr>
            <a:xfrm>
              <a:off x="539192" y="45446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4D2F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效益</a:t>
              </a:r>
              <a:endParaRPr kumimoji="1" lang="zh-CN" altLang="en-US" b="1" dirty="0">
                <a:solidFill>
                  <a:srgbClr val="04D2F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思源黑体 CN" panose="020B0500000000000000" charset="-122"/>
                <a:sym typeface="+mn-ea"/>
              </a:endParaRPr>
            </a:p>
          </p:txBody>
        </p:sp>
      </p:grpSp>
      <p:cxnSp>
        <p:nvCxnSpPr>
          <p:cNvPr id="86" name="直線接點 85"/>
          <p:cNvCxnSpPr/>
          <p:nvPr/>
        </p:nvCxnSpPr>
        <p:spPr>
          <a:xfrm flipH="1" flipV="1">
            <a:off x="6527094" y="1619828"/>
            <a:ext cx="13222" cy="652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60" idx="1"/>
          </p:cNvCxnSpPr>
          <p:nvPr/>
        </p:nvCxnSpPr>
        <p:spPr>
          <a:xfrm flipV="1">
            <a:off x="6540316" y="1619828"/>
            <a:ext cx="603312" cy="2760"/>
          </a:xfrm>
          <a:prstGeom prst="straightConnector1">
            <a:avLst/>
          </a:prstGeom>
          <a:ln>
            <a:solidFill>
              <a:srgbClr val="45454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60"/>
          <p:cNvSpPr txBox="1"/>
          <p:nvPr/>
        </p:nvSpPr>
        <p:spPr>
          <a:xfrm>
            <a:off x="5681122" y="551198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457200" hangingPunct="1">
              <a:defRPr sz="14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defRPr>
            </a:lvl1pPr>
          </a:lstStyle>
          <a:p>
            <a:r>
              <a:rPr lang="en-US" altLang="zh-TW" dirty="0" smtClean="0"/>
              <a:t>SPARK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zh-CN" altLang="en-US" dirty="0"/>
          </a:p>
        </p:txBody>
      </p:sp>
      <p:sp>
        <p:nvSpPr>
          <p:cNvPr id="90" name="十字形 89"/>
          <p:cNvSpPr/>
          <p:nvPr/>
        </p:nvSpPr>
        <p:spPr>
          <a:xfrm>
            <a:off x="6369362" y="5499480"/>
            <a:ext cx="397328" cy="396985"/>
          </a:xfrm>
          <a:prstGeom prst="plus">
            <a:avLst>
              <a:gd name="adj" fmla="val 37209"/>
            </a:avLst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94" name="椭圆 533"/>
          <p:cNvSpPr/>
          <p:nvPr/>
        </p:nvSpPr>
        <p:spPr>
          <a:xfrm>
            <a:off x="3881432" y="4833781"/>
            <a:ext cx="1683012" cy="1636275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zh-CN" altLang="en-US"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96" name="群組 95"/>
          <p:cNvGrpSpPr/>
          <p:nvPr/>
        </p:nvGrpSpPr>
        <p:grpSpPr>
          <a:xfrm>
            <a:off x="7679071" y="4833781"/>
            <a:ext cx="1723549" cy="1636275"/>
            <a:chOff x="3189745" y="4732969"/>
            <a:chExt cx="1723549" cy="1636275"/>
          </a:xfrm>
        </p:grpSpPr>
        <p:sp>
          <p:nvSpPr>
            <p:cNvPr id="97" name="椭圆 533"/>
            <p:cNvSpPr/>
            <p:nvPr/>
          </p:nvSpPr>
          <p:spPr>
            <a:xfrm>
              <a:off x="3196364" y="4732969"/>
              <a:ext cx="1683012" cy="1636275"/>
            </a:xfrm>
            <a:prstGeom prst="ellipse">
              <a:avLst/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189745" y="536452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計算資源多樣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63" name="Picture 24" descr="emr archivos - Snippets y Má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73" y="2343193"/>
            <a:ext cx="824123" cy="3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Amazon EKS - Turbonom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535" y="2755691"/>
            <a:ext cx="569980" cy="5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Sagemaker GroundTruth Manifest Annotation Form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98" y="2694588"/>
            <a:ext cx="1396444" cy="6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617628" y="2713722"/>
            <a:ext cx="1730227" cy="178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Tutorial Hadoop single node installation - intellitech.pr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71" y="2712060"/>
            <a:ext cx="892055" cy="8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4541179" y="3613387"/>
            <a:ext cx="759046" cy="812161"/>
            <a:chOff x="4962771" y="2801927"/>
            <a:chExt cx="702465" cy="75648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771" y="2801927"/>
              <a:ext cx="680836" cy="75648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499984" y="2978057"/>
              <a:ext cx="165252" cy="221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0895" y="549635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儲存系統優</a:t>
            </a:r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化</a:t>
            </a:r>
          </a:p>
        </p:txBody>
      </p:sp>
      <p:sp>
        <p:nvSpPr>
          <p:cNvPr id="77" name="矩形 76"/>
          <p:cNvSpPr/>
          <p:nvPr/>
        </p:nvSpPr>
        <p:spPr>
          <a:xfrm>
            <a:off x="10147402" y="2872880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分析環境上雲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Hadoop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輕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量化</a:t>
            </a:r>
            <a:endParaRPr lang="en-US" altLang="zh-CN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0132899" y="2532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任務項目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88157" y="1902289"/>
            <a:ext cx="492443" cy="255207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資料編排層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3" name="Picture 8" descr="AWS - Google 搜尋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637" y="2222336"/>
            <a:ext cx="869436" cy="65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92782" y="3385916"/>
            <a:ext cx="1829302" cy="1083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Picture 10" descr="GCP (Google Cloud Platform) 入門| Titangene Blo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5" t="-152" r="21423"/>
          <a:stretch/>
        </p:blipFill>
        <p:spPr bwMode="auto">
          <a:xfrm>
            <a:off x="8009743" y="3393604"/>
            <a:ext cx="657239" cy="61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8" descr="Kubernetes - Hello World on Google Cloud Platform - YouTub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-5861" r="16523"/>
          <a:stretch/>
        </p:blipFill>
        <p:spPr bwMode="auto">
          <a:xfrm>
            <a:off x="8779164" y="3424767"/>
            <a:ext cx="623456" cy="5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BigQuery Weather Dataset - The Vine -The V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62" y="3979738"/>
            <a:ext cx="802085" cy="4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矩形 80"/>
          <p:cNvSpPr/>
          <p:nvPr/>
        </p:nvSpPr>
        <p:spPr>
          <a:xfrm>
            <a:off x="7892782" y="2244047"/>
            <a:ext cx="1829302" cy="108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4" descr="Block Storage Vs Object Storage - DEV Commun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641" y="2932897"/>
            <a:ext cx="784932" cy="5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矩形 122"/>
          <p:cNvSpPr/>
          <p:nvPr/>
        </p:nvSpPr>
        <p:spPr>
          <a:xfrm>
            <a:off x="3712783" y="2885915"/>
            <a:ext cx="886948" cy="13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/>
          <p:cNvSpPr txBox="1"/>
          <p:nvPr/>
        </p:nvSpPr>
        <p:spPr>
          <a:xfrm>
            <a:off x="3660055" y="2815892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Block Storage</a:t>
            </a:r>
            <a:endParaRPr lang="zh-TW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6546" y="2799067"/>
            <a:ext cx="1633486" cy="7019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647395" y="3610574"/>
            <a:ext cx="813124" cy="830228"/>
            <a:chOff x="763139" y="5004335"/>
            <a:chExt cx="1168508" cy="860361"/>
          </a:xfrm>
        </p:grpSpPr>
        <p:pic>
          <p:nvPicPr>
            <p:cNvPr id="122" name="Picture 2" descr="Block Storage Vs Object Storage - DEV Communit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8" t="3913" b="24901"/>
            <a:stretch/>
          </p:blipFill>
          <p:spPr bwMode="auto">
            <a:xfrm>
              <a:off x="1014018" y="5041624"/>
              <a:ext cx="917629" cy="82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矩形 123"/>
            <p:cNvSpPr/>
            <p:nvPr/>
          </p:nvSpPr>
          <p:spPr>
            <a:xfrm>
              <a:off x="763139" y="5060705"/>
              <a:ext cx="886948" cy="134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文字方塊 125"/>
            <p:cNvSpPr txBox="1"/>
            <p:nvPr/>
          </p:nvSpPr>
          <p:spPr>
            <a:xfrm>
              <a:off x="765032" y="5004335"/>
              <a:ext cx="10054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Object Storage</a:t>
              </a:r>
              <a:endParaRPr lang="zh-TW" alt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3656545" y="3590251"/>
            <a:ext cx="1633487" cy="863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 descr="Soumyadeep Dey | LinkedIn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4670" r="33918"/>
          <a:stretch/>
        </p:blipFill>
        <p:spPr bwMode="auto">
          <a:xfrm>
            <a:off x="8264342" y="3967700"/>
            <a:ext cx="602651" cy="4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2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預計時程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70344" y="1956203"/>
            <a:ext cx="11430000" cy="51889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4481" y="13652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項目</a:t>
            </a:r>
          </a:p>
        </p:txBody>
      </p:sp>
      <p:grpSp>
        <p:nvGrpSpPr>
          <p:cNvPr id="6" name="群組 47"/>
          <p:cNvGrpSpPr/>
          <p:nvPr/>
        </p:nvGrpSpPr>
        <p:grpSpPr>
          <a:xfrm>
            <a:off x="2986482" y="1417599"/>
            <a:ext cx="8258664" cy="404317"/>
            <a:chOff x="3458430" y="929327"/>
            <a:chExt cx="8258664" cy="404317"/>
          </a:xfrm>
        </p:grpSpPr>
        <p:grpSp>
          <p:nvGrpSpPr>
            <p:cNvPr id="7" name="群組 28"/>
            <p:cNvGrpSpPr/>
            <p:nvPr/>
          </p:nvGrpSpPr>
          <p:grpSpPr>
            <a:xfrm>
              <a:off x="3458430" y="929327"/>
              <a:ext cx="8258664" cy="404317"/>
              <a:chOff x="4165394" y="1012876"/>
              <a:chExt cx="5646393" cy="307878"/>
            </a:xfrm>
          </p:grpSpPr>
          <p:sp>
            <p:nvSpPr>
              <p:cNvPr id="9" name="五邊形 8"/>
              <p:cNvSpPr/>
              <p:nvPr/>
            </p:nvSpPr>
            <p:spPr>
              <a:xfrm>
                <a:off x="4165394" y="1017158"/>
                <a:ext cx="1437889" cy="301718"/>
              </a:xfrm>
              <a:prstGeom prst="homePlate">
                <a:avLst/>
              </a:prstGeom>
              <a:solidFill>
                <a:srgbClr val="01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>
                    <a:solidFill>
                      <a:prstClr val="white">
                        <a:lumMod val="95000"/>
                      </a:prst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2021Q3</a:t>
                </a:r>
                <a:endParaRPr lang="zh-TW" altLang="en-US" sz="1600" b="1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＞形箭號 9"/>
              <p:cNvSpPr/>
              <p:nvPr/>
            </p:nvSpPr>
            <p:spPr>
              <a:xfrm>
                <a:off x="5568229" y="1014754"/>
                <a:ext cx="1437889" cy="306000"/>
              </a:xfrm>
              <a:prstGeom prst="chevron">
                <a:avLst/>
              </a:prstGeom>
              <a:solidFill>
                <a:srgbClr val="01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>
                    <a:solidFill>
                      <a:prstClr val="white">
                        <a:lumMod val="95000"/>
                      </a:prst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2021Q4</a:t>
                </a:r>
                <a:endParaRPr lang="zh-TW" altLang="en-US" sz="1600" b="1" dirty="0">
                  <a:solidFill>
                    <a:prstClr val="white">
                      <a:lumMod val="9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＞形箭號 10"/>
              <p:cNvSpPr/>
              <p:nvPr/>
            </p:nvSpPr>
            <p:spPr>
              <a:xfrm>
                <a:off x="8373898" y="1012876"/>
                <a:ext cx="1437889" cy="306000"/>
              </a:xfrm>
              <a:prstGeom prst="chevron">
                <a:avLst/>
              </a:prstGeom>
              <a:solidFill>
                <a:srgbClr val="2373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2022Q2</a:t>
                </a:r>
                <a:endParaRPr lang="zh-TW" altLang="en-US" sz="16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8" name="＞形箭號 7"/>
            <p:cNvSpPr/>
            <p:nvPr/>
          </p:nvSpPr>
          <p:spPr>
            <a:xfrm>
              <a:off x="7562126" y="929327"/>
              <a:ext cx="2103120" cy="401851"/>
            </a:xfrm>
            <a:prstGeom prst="chevron">
              <a:avLst/>
            </a:prstGeom>
            <a:solidFill>
              <a:srgbClr val="237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2022Q1</a:t>
              </a:r>
              <a:endParaRPr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2" name="直線接點 11"/>
          <p:cNvCxnSpPr/>
          <p:nvPr/>
        </p:nvCxnSpPr>
        <p:spPr>
          <a:xfrm>
            <a:off x="2986491" y="3193610"/>
            <a:ext cx="8733561" cy="0"/>
          </a:xfrm>
          <a:prstGeom prst="line">
            <a:avLst/>
          </a:prstGeom>
          <a:ln w="9525">
            <a:solidFill>
              <a:srgbClr val="23736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315551" y="2599804"/>
            <a:ext cx="170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3/31 Cloudera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CDH license EOS</a:t>
            </a:r>
            <a:endParaRPr lang="zh-TW" altLang="en-US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942161" y="2176961"/>
            <a:ext cx="8611637" cy="298940"/>
          </a:xfrm>
          <a:prstGeom prst="rightArrow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群組 24"/>
          <p:cNvGrpSpPr/>
          <p:nvPr/>
        </p:nvGrpSpPr>
        <p:grpSpPr>
          <a:xfrm>
            <a:off x="8894019" y="2123943"/>
            <a:ext cx="457089" cy="411748"/>
            <a:chOff x="6313334" y="2871519"/>
            <a:chExt cx="457089" cy="411748"/>
          </a:xfrm>
        </p:grpSpPr>
        <p:sp>
          <p:nvSpPr>
            <p:cNvPr id="16" name="橢圓 15"/>
            <p:cNvSpPr/>
            <p:nvPr/>
          </p:nvSpPr>
          <p:spPr>
            <a:xfrm>
              <a:off x="6313334" y="2871519"/>
              <a:ext cx="411748" cy="41174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237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313334" y="2963968"/>
              <a:ext cx="457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2876492" y="2162084"/>
            <a:ext cx="457089" cy="411748"/>
            <a:chOff x="3701663" y="4803421"/>
            <a:chExt cx="457089" cy="411748"/>
          </a:xfrm>
        </p:grpSpPr>
        <p:sp>
          <p:nvSpPr>
            <p:cNvPr id="41" name="橢圓 40"/>
            <p:cNvSpPr/>
            <p:nvPr/>
          </p:nvSpPr>
          <p:spPr>
            <a:xfrm>
              <a:off x="3701663" y="4803421"/>
              <a:ext cx="411748" cy="41174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2373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701663" y="4895870"/>
              <a:ext cx="457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noProof="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kumimoji="0" lang="zh-TW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2847897" y="2651404"/>
            <a:ext cx="148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新叢集正式上線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225023" y="4385983"/>
            <a:ext cx="2052000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CDP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環境升級</a:t>
            </a:r>
          </a:p>
        </p:txBody>
      </p:sp>
      <p:sp>
        <p:nvSpPr>
          <p:cNvPr id="66" name="矩形 65"/>
          <p:cNvSpPr/>
          <p:nvPr/>
        </p:nvSpPr>
        <p:spPr>
          <a:xfrm>
            <a:off x="2986482" y="5453173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資料庫虛擬層 </a:t>
            </a:r>
            <a:r>
              <a:rPr lang="en-US" altLang="zh-TW" sz="12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PoC</a:t>
            </a:r>
            <a:endParaRPr lang="en-US" altLang="zh-TW" sz="1200" b="1" dirty="0" smtClean="0">
              <a:solidFill>
                <a:prstClr val="white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 Virtualization</a:t>
            </a:r>
            <a:endParaRPr lang="zh-TW" altLang="en-US" sz="1200" b="1" dirty="0">
              <a:solidFill>
                <a:prstClr val="white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105753" y="5453173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資料編排層 </a:t>
            </a:r>
            <a:r>
              <a:rPr lang="en-US" altLang="zh-TW" sz="12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PoC</a:t>
            </a:r>
            <a:endParaRPr lang="en-US" altLang="zh-TW" sz="1200" b="1" dirty="0" smtClean="0">
              <a:solidFill>
                <a:prstClr val="white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 Orchestration</a:t>
            </a:r>
            <a:endParaRPr lang="zh-TW" altLang="en-US" sz="1200" b="1" dirty="0">
              <a:solidFill>
                <a:prstClr val="white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105753" y="3318797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導入集團私有雲平台</a:t>
            </a: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建立管理規範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86482" y="3318797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私有雲平台</a:t>
            </a:r>
            <a:r>
              <a:rPr lang="zh-TW" altLang="en-US" sz="14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採購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225024" y="3318797"/>
            <a:ext cx="2052000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</a:t>
            </a:r>
            <a:r>
              <a:rPr lang="zh-TW" altLang="en-US" sz="14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集團容器化環境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332272" y="5453173"/>
            <a:ext cx="2048030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分析環境上雲</a:t>
            </a:r>
          </a:p>
        </p:txBody>
      </p:sp>
      <p:sp>
        <p:nvSpPr>
          <p:cNvPr id="78" name="矩形 77"/>
          <p:cNvSpPr/>
          <p:nvPr/>
        </p:nvSpPr>
        <p:spPr>
          <a:xfrm>
            <a:off x="5105753" y="4385983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CDP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測試環境建置</a:t>
            </a:r>
          </a:p>
        </p:txBody>
      </p:sp>
      <p:sp>
        <p:nvSpPr>
          <p:cNvPr id="32" name="矩形 31"/>
          <p:cNvSpPr/>
          <p:nvPr/>
        </p:nvSpPr>
        <p:spPr>
          <a:xfrm>
            <a:off x="7225023" y="5453173"/>
            <a:ext cx="203569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資料去識別化</a:t>
            </a:r>
            <a:r>
              <a:rPr lang="en-US" altLang="zh-TW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適法性確認</a:t>
            </a:r>
          </a:p>
        </p:txBody>
      </p:sp>
      <p:sp>
        <p:nvSpPr>
          <p:cNvPr id="36" name="矩形 35"/>
          <p:cNvSpPr/>
          <p:nvPr/>
        </p:nvSpPr>
        <p:spPr>
          <a:xfrm>
            <a:off x="9344604" y="4385983"/>
            <a:ext cx="2052000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CDP/CDH 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平行測試</a:t>
            </a:r>
          </a:p>
        </p:txBody>
      </p:sp>
      <p:sp>
        <p:nvSpPr>
          <p:cNvPr id="57" name="矩形 56"/>
          <p:cNvSpPr/>
          <p:nvPr/>
        </p:nvSpPr>
        <p:spPr>
          <a:xfrm>
            <a:off x="297528" y="3315214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集團私有雲平台建置</a:t>
            </a:r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7528" y="4390233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CDP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升級案</a:t>
            </a:r>
          </a:p>
        </p:txBody>
      </p:sp>
      <p:sp>
        <p:nvSpPr>
          <p:cNvPr id="59" name="矩形 58"/>
          <p:cNvSpPr/>
          <p:nvPr/>
        </p:nvSpPr>
        <p:spPr>
          <a:xfrm>
            <a:off x="297528" y="5430704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地分析環境整合</a:t>
            </a:r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986482" y="3885835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05752" y="3881611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223095" y="3885835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765280" y="3885835"/>
            <a:ext cx="540000" cy="27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Lab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105752" y="4950785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648515" y="4950785"/>
            <a:ext cx="540000" cy="27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223095" y="4950785"/>
            <a:ext cx="540000" cy="2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</a:t>
            </a:r>
            <a:r>
              <a:rPr lang="zh-TW" altLang="en-US" sz="1200" b="1" noProof="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團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344604" y="4950785"/>
            <a:ext cx="540000" cy="2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</a:t>
            </a:r>
            <a:r>
              <a:rPr lang="zh-TW" altLang="en-US" sz="1200" b="1" noProof="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團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86482" y="6019111"/>
            <a:ext cx="540000" cy="2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</a:t>
            </a:r>
            <a:r>
              <a:rPr lang="zh-TW" altLang="en-US" sz="1200" b="1" noProof="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團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89602" y="6016339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238532" y="6016339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767007" y="6016339"/>
            <a:ext cx="540000" cy="27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332271" y="6016339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875034" y="6016339"/>
            <a:ext cx="540000" cy="27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0404734" y="6016339"/>
            <a:ext cx="540000" cy="27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Lab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629602" y="6016339"/>
            <a:ext cx="540000" cy="27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Lab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48515" y="3882180"/>
            <a:ext cx="854572" cy="2694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銀行</a:t>
            </a:r>
            <a:r>
              <a:rPr lang="en-US" altLang="zh-TW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-IT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26812" y="3883832"/>
            <a:ext cx="540000" cy="2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</a:t>
            </a:r>
            <a:r>
              <a:rPr lang="zh-TW" altLang="en-US" sz="1200" b="1" noProof="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團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986482" y="4385983"/>
            <a:ext cx="2051848" cy="540000"/>
          </a:xfrm>
          <a:prstGeom prst="rect">
            <a:avLst/>
          </a:prstGeom>
          <a:solidFill>
            <a:srgbClr val="0B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CDP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200" b="1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升級方案</a:t>
            </a:r>
            <a:r>
              <a:rPr lang="zh-TW" altLang="en-US" sz="1200" b="1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評估</a:t>
            </a:r>
          </a:p>
        </p:txBody>
      </p:sp>
      <p:sp>
        <p:nvSpPr>
          <p:cNvPr id="54" name="矩形 53"/>
          <p:cNvSpPr/>
          <p:nvPr/>
        </p:nvSpPr>
        <p:spPr>
          <a:xfrm>
            <a:off x="2986482" y="4950785"/>
            <a:ext cx="540000" cy="2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DT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526812" y="4948782"/>
            <a:ext cx="540000" cy="2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noProof="0" dirty="0" smtClean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</a:t>
            </a:r>
            <a:r>
              <a:rPr lang="zh-TW" altLang="en-US" sz="1200" b="1" noProof="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團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暫估費用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23037"/>
              </p:ext>
            </p:extLst>
          </p:nvPr>
        </p:nvGraphicFramePr>
        <p:xfrm>
          <a:off x="4254937" y="1873611"/>
          <a:ext cx="5418666" cy="4178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199504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5073583"/>
                    </a:ext>
                  </a:extLst>
                </a:gridCol>
              </a:tblGrid>
              <a:tr h="10447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軟體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169303"/>
                  </a:ext>
                </a:extLst>
              </a:tr>
              <a:tr h="10447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$150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$300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11975"/>
                  </a:ext>
                </a:extLst>
              </a:tr>
              <a:tr h="1044711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12498"/>
                  </a:ext>
                </a:extLst>
              </a:tr>
              <a:tr h="1044711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123148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1591550" y="2995898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集團私有雲平台建置</a:t>
            </a:r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1550" y="4070917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CDP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升級案</a:t>
            </a:r>
          </a:p>
        </p:txBody>
      </p:sp>
      <p:sp>
        <p:nvSpPr>
          <p:cNvPr id="21" name="矩形 20"/>
          <p:cNvSpPr/>
          <p:nvPr/>
        </p:nvSpPr>
        <p:spPr>
          <a:xfrm>
            <a:off x="1591550" y="5111388"/>
            <a:ext cx="2508946" cy="836397"/>
          </a:xfrm>
          <a:prstGeom prst="rect">
            <a:avLst/>
          </a:prstGeom>
          <a:solidFill>
            <a:srgbClr val="A1E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雲地分析環境整合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18625" y="4069302"/>
            <a:ext cx="1744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$375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$50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</a:p>
        </p:txBody>
      </p:sp>
      <p:pic>
        <p:nvPicPr>
          <p:cNvPr id="22" name="Picture 2" descr="Cloudera Enterprise 下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02" y="4461405"/>
            <a:ext cx="410675" cy="4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/>
          <a:srcRect l="67230" t="95" b="75361"/>
          <a:stretch/>
        </p:blipFill>
        <p:spPr>
          <a:xfrm>
            <a:off x="5553303" y="4446891"/>
            <a:ext cx="1005890" cy="44602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332" y="5642681"/>
            <a:ext cx="910251" cy="266515"/>
          </a:xfrm>
          <a:prstGeom prst="rect">
            <a:avLst/>
          </a:prstGeom>
        </p:spPr>
      </p:pic>
      <p:pic>
        <p:nvPicPr>
          <p:cNvPr id="27" name="Picture 6" descr="Taskdata and Denodo announce a strategic partnership agree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55" y="5135449"/>
            <a:ext cx="1012337" cy="4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/>
          <p:cNvSpPr txBox="1"/>
          <p:nvPr/>
        </p:nvSpPr>
        <p:spPr>
          <a:xfrm>
            <a:off x="5390037" y="5191032"/>
            <a:ext cx="148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$600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/4core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69544" y="5599932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$35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/node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25140" y="5191032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地端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$50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65829" y="5599932"/>
            <a:ext cx="1326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$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460644" y="4122851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原地升級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460644" y="4531751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先建後拆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$450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668255" y="1287153"/>
            <a:ext cx="644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所有費用都會以集團費用分攤的方式攤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分回各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22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4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-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3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Alluxio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89" y="1261174"/>
            <a:ext cx="7158024" cy="26539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43" y="3974232"/>
            <a:ext cx="8188743" cy="28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- </a:t>
            </a:r>
            <a:r>
              <a:rPr lang="en-US" altLang="zh-TW" sz="3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Denodo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99" y="1127747"/>
            <a:ext cx="8448839" cy="57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會議目的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264324" y="1352201"/>
            <a:ext cx="10389210" cy="5098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ysClr val="windowText" lastClr="000000"/>
              </a:buClr>
              <a:defRPr/>
            </a:pPr>
            <a:r>
              <a:rPr lang="en-US" altLang="zh-TW" sz="2400" b="1" dirty="0" smtClean="0">
                <a:solidFill>
                  <a:sysClr val="windowText" lastClr="000000"/>
                </a:solidFill>
                <a:ea typeface="微軟正黑體"/>
              </a:rPr>
              <a:t>Hadoop</a:t>
            </a:r>
            <a:r>
              <a:rPr lang="zh-TW" altLang="en-US" sz="2400" b="1" dirty="0">
                <a:solidFill>
                  <a:sysClr val="windowText" lastClr="000000"/>
                </a:solidFill>
                <a:ea typeface="微軟正黑體"/>
              </a:rPr>
              <a:t>升版規劃及影響性評估</a:t>
            </a:r>
            <a:endParaRPr lang="en-US" altLang="zh-TW" sz="2400" b="1" dirty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數據平台演進</a:t>
            </a:r>
            <a:endParaRPr lang="en-US" altLang="zh-TW" dirty="0" smtClean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平台發展願景</a:t>
            </a:r>
            <a:endParaRPr lang="en-US" altLang="zh-TW" dirty="0" smtClean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業務需</a:t>
            </a:r>
            <a:r>
              <a:rPr lang="zh-TW" altLang="en-US" dirty="0">
                <a:solidFill>
                  <a:sysClr val="windowText" lastClr="000000"/>
                </a:solidFill>
                <a:ea typeface="微軟正黑體"/>
              </a:rPr>
              <a:t>求</a:t>
            </a: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盤點</a:t>
            </a:r>
            <a:endParaRPr lang="en-US" altLang="zh-TW" sz="2400" b="1" dirty="0">
              <a:solidFill>
                <a:sysClr val="windowText" lastClr="000000"/>
              </a:solidFill>
              <a:ea typeface="微軟正黑體"/>
            </a:endParaRPr>
          </a:p>
          <a:p>
            <a:pPr lvl="0">
              <a:buClr>
                <a:sysClr val="windowText" lastClr="000000"/>
              </a:buClr>
              <a:defRPr/>
            </a:pPr>
            <a:endParaRPr lang="en-US" altLang="zh-TW" sz="2400" b="1" dirty="0" smtClean="0">
              <a:solidFill>
                <a:sysClr val="windowText" lastClr="000000"/>
              </a:solidFill>
              <a:ea typeface="微軟正黑體"/>
            </a:endParaRPr>
          </a:p>
          <a:p>
            <a:pPr lvl="0">
              <a:buClr>
                <a:sysClr val="windowText" lastClr="000000"/>
              </a:buClr>
              <a:defRPr/>
            </a:pPr>
            <a:r>
              <a:rPr lang="zh-TW" altLang="en-US" sz="2400" b="1" dirty="0" smtClean="0">
                <a:solidFill>
                  <a:sysClr val="windowText" lastClr="000000"/>
                </a:solidFill>
                <a:ea typeface="微軟正黑體"/>
              </a:rPr>
              <a:t>數據分</a:t>
            </a:r>
            <a:r>
              <a:rPr lang="zh-TW" altLang="en-US" sz="2400" b="1" dirty="0">
                <a:solidFill>
                  <a:sysClr val="windowText" lastClr="000000"/>
                </a:solidFill>
                <a:ea typeface="微軟正黑體"/>
              </a:rPr>
              <a:t>析</a:t>
            </a:r>
            <a:r>
              <a:rPr lang="zh-TW" altLang="en-US" sz="2400" b="1" dirty="0" smtClean="0">
                <a:solidFill>
                  <a:sysClr val="windowText" lastClr="000000"/>
                </a:solidFill>
                <a:ea typeface="微軟正黑體"/>
              </a:rPr>
              <a:t>平台發展藍圖</a:t>
            </a:r>
            <a:endParaRPr lang="en-US" altLang="zh-TW" sz="2400" b="1" dirty="0" smtClean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>
                <a:solidFill>
                  <a:sysClr val="windowText" lastClr="000000"/>
                </a:solidFill>
                <a:ea typeface="微軟正黑體"/>
              </a:rPr>
              <a:t>平台發展目標</a:t>
            </a:r>
            <a:endParaRPr lang="en-US" altLang="zh-TW" sz="2400" b="1" dirty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平台架構規劃</a:t>
            </a:r>
            <a:endParaRPr lang="en-US" altLang="zh-TW" dirty="0" smtClean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預計</a:t>
            </a:r>
            <a:r>
              <a:rPr lang="zh-TW" altLang="en-US" dirty="0">
                <a:solidFill>
                  <a:sysClr val="windowText" lastClr="000000"/>
                </a:solidFill>
                <a:ea typeface="微軟正黑體"/>
              </a:rPr>
              <a:t>時</a:t>
            </a:r>
            <a:r>
              <a:rPr lang="zh-TW" altLang="en-US" dirty="0" smtClean="0">
                <a:solidFill>
                  <a:sysClr val="windowText" lastClr="000000"/>
                </a:solidFill>
                <a:ea typeface="微軟正黑體"/>
              </a:rPr>
              <a:t>程</a:t>
            </a:r>
            <a:r>
              <a:rPr lang="zh-TW" altLang="en-US" dirty="0">
                <a:solidFill>
                  <a:sysClr val="windowText" lastClr="000000"/>
                </a:solidFill>
                <a:ea typeface="微軟正黑體"/>
              </a:rPr>
              <a:t>評估</a:t>
            </a:r>
            <a:endParaRPr lang="en-US" altLang="zh-TW" dirty="0" smtClean="0">
              <a:solidFill>
                <a:sysClr val="windowText" lastClr="000000"/>
              </a:solidFill>
              <a:ea typeface="微軟正黑體"/>
            </a:endParaRPr>
          </a:p>
          <a:p>
            <a:pPr lvl="1">
              <a:buClr>
                <a:sysClr val="windowText" lastClr="000000"/>
              </a:buClr>
              <a:defRPr/>
            </a:pPr>
            <a:endParaRPr lang="en-US" altLang="zh-TW" dirty="0" smtClean="0">
              <a:solidFill>
                <a:sysClr val="windowText" lastClr="000000"/>
              </a:solidFill>
              <a:latin typeface="Calibri"/>
              <a:ea typeface="微軟正黑體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ysClr val="windowText" lastClr="000000"/>
              </a:buClr>
              <a:buSzTx/>
              <a:buFont typeface="Wingdings" charset="2"/>
              <a:buChar char="l"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- </a:t>
            </a:r>
            <a:r>
              <a:rPr lang="en-US" altLang="zh-TW" sz="3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Denodo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360597"/>
            <a:ext cx="9784465" cy="524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– </a:t>
            </a:r>
            <a:r>
              <a:rPr lang="en-US" altLang="zh-TW" sz="3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denodo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mask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function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3" y="1543890"/>
            <a:ext cx="10330777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– </a:t>
            </a:r>
            <a:r>
              <a:rPr lang="en-US" altLang="zh-TW" sz="3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Denodo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銀行 </a:t>
            </a:r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POC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情境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2" name="群組 201"/>
          <p:cNvGrpSpPr/>
          <p:nvPr/>
        </p:nvGrpSpPr>
        <p:grpSpPr>
          <a:xfrm>
            <a:off x="3096950" y="1935353"/>
            <a:ext cx="1247274" cy="410996"/>
            <a:chOff x="838200" y="4026568"/>
            <a:chExt cx="1247274" cy="497306"/>
          </a:xfrm>
        </p:grpSpPr>
        <p:sp>
          <p:nvSpPr>
            <p:cNvPr id="266" name="矩形 265"/>
            <p:cNvSpPr/>
            <p:nvPr/>
          </p:nvSpPr>
          <p:spPr>
            <a:xfrm>
              <a:off x="838200" y="4026568"/>
              <a:ext cx="1247274" cy="497306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7" name="文字方塊 4"/>
            <p:cNvSpPr txBox="1"/>
            <p:nvPr/>
          </p:nvSpPr>
          <p:spPr>
            <a:xfrm>
              <a:off x="1004020" y="409055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Before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03" name="矩形 202"/>
          <p:cNvSpPr/>
          <p:nvPr/>
        </p:nvSpPr>
        <p:spPr>
          <a:xfrm>
            <a:off x="1634409" y="2405714"/>
            <a:ext cx="4122152" cy="4146388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04" name="群組 203"/>
          <p:cNvGrpSpPr/>
          <p:nvPr/>
        </p:nvGrpSpPr>
        <p:grpSpPr>
          <a:xfrm>
            <a:off x="2126016" y="2673890"/>
            <a:ext cx="637064" cy="369332"/>
            <a:chOff x="5969058" y="2716388"/>
            <a:chExt cx="661719" cy="369332"/>
          </a:xfrm>
        </p:grpSpPr>
        <p:sp>
          <p:nvSpPr>
            <p:cNvPr id="264" name="圓角矩形 263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5" name="文字方塊 8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05" name="直線單箭頭接點 204"/>
          <p:cNvCxnSpPr/>
          <p:nvPr/>
        </p:nvCxnSpPr>
        <p:spPr>
          <a:xfrm>
            <a:off x="2445290" y="3056102"/>
            <a:ext cx="1175483" cy="61673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grpSp>
        <p:nvGrpSpPr>
          <p:cNvPr id="206" name="群組 205"/>
          <p:cNvGrpSpPr/>
          <p:nvPr/>
        </p:nvGrpSpPr>
        <p:grpSpPr>
          <a:xfrm>
            <a:off x="2971265" y="3269332"/>
            <a:ext cx="1431744" cy="1587846"/>
            <a:chOff x="2985775" y="3322004"/>
            <a:chExt cx="1431744" cy="1587846"/>
          </a:xfrm>
        </p:grpSpPr>
        <p:pic>
          <p:nvPicPr>
            <p:cNvPr id="262" name="圖片 2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263" name="文字方塊 13"/>
            <p:cNvSpPr txBox="1"/>
            <p:nvPr/>
          </p:nvSpPr>
          <p:spPr>
            <a:xfrm>
              <a:off x="3147682" y="454051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Teradata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7" name="群組 206"/>
          <p:cNvGrpSpPr/>
          <p:nvPr/>
        </p:nvGrpSpPr>
        <p:grpSpPr>
          <a:xfrm>
            <a:off x="2983709" y="2673890"/>
            <a:ext cx="637064" cy="369332"/>
            <a:chOff x="5969058" y="2716388"/>
            <a:chExt cx="661719" cy="369332"/>
          </a:xfrm>
        </p:grpSpPr>
        <p:sp>
          <p:nvSpPr>
            <p:cNvPr id="260" name="圓角矩形 259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1" name="文字方塊 19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8" name="群組 207"/>
          <p:cNvGrpSpPr/>
          <p:nvPr/>
        </p:nvGrpSpPr>
        <p:grpSpPr>
          <a:xfrm>
            <a:off x="3841402" y="2673890"/>
            <a:ext cx="637064" cy="369332"/>
            <a:chOff x="5969058" y="2716388"/>
            <a:chExt cx="661719" cy="369332"/>
          </a:xfrm>
        </p:grpSpPr>
        <p:sp>
          <p:nvSpPr>
            <p:cNvPr id="258" name="圓角矩形 257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9" name="文字方塊 22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9" name="群組 208"/>
          <p:cNvGrpSpPr/>
          <p:nvPr/>
        </p:nvGrpSpPr>
        <p:grpSpPr>
          <a:xfrm>
            <a:off x="4699095" y="2673890"/>
            <a:ext cx="637064" cy="369332"/>
            <a:chOff x="5969058" y="2716388"/>
            <a:chExt cx="661719" cy="369332"/>
          </a:xfrm>
        </p:grpSpPr>
        <p:sp>
          <p:nvSpPr>
            <p:cNvPr id="256" name="圓角矩形 255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7" name="文字方塊 25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10" name="直線單箭頭接點 209"/>
          <p:cNvCxnSpPr/>
          <p:nvPr/>
        </p:nvCxnSpPr>
        <p:spPr>
          <a:xfrm>
            <a:off x="3316560" y="3056102"/>
            <a:ext cx="370577" cy="61673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11" name="直線單箭頭接點 210"/>
          <p:cNvCxnSpPr/>
          <p:nvPr/>
        </p:nvCxnSpPr>
        <p:spPr>
          <a:xfrm flipH="1">
            <a:off x="3720587" y="3056102"/>
            <a:ext cx="447872" cy="61673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12" name="直線單箭頭接點 211"/>
          <p:cNvCxnSpPr/>
          <p:nvPr/>
        </p:nvCxnSpPr>
        <p:spPr>
          <a:xfrm flipV="1">
            <a:off x="3720587" y="4911847"/>
            <a:ext cx="0" cy="79200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grpSp>
        <p:nvGrpSpPr>
          <p:cNvPr id="213" name="群組 212"/>
          <p:cNvGrpSpPr/>
          <p:nvPr/>
        </p:nvGrpSpPr>
        <p:grpSpPr>
          <a:xfrm>
            <a:off x="3133172" y="5850151"/>
            <a:ext cx="1190544" cy="369332"/>
            <a:chOff x="5969058" y="2716388"/>
            <a:chExt cx="661719" cy="380522"/>
          </a:xfrm>
        </p:grpSpPr>
        <p:sp>
          <p:nvSpPr>
            <p:cNvPr id="254" name="圓角矩形 253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5" name="文字方塊 42"/>
            <p:cNvSpPr txBox="1"/>
            <p:nvPr/>
          </p:nvSpPr>
          <p:spPr>
            <a:xfrm>
              <a:off x="6006215" y="2716388"/>
              <a:ext cx="624562" cy="38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Source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4" name="群組 213"/>
          <p:cNvGrpSpPr/>
          <p:nvPr/>
        </p:nvGrpSpPr>
        <p:grpSpPr>
          <a:xfrm>
            <a:off x="7944353" y="1920570"/>
            <a:ext cx="1247274" cy="410996"/>
            <a:chOff x="838200" y="5550568"/>
            <a:chExt cx="1247274" cy="497306"/>
          </a:xfrm>
        </p:grpSpPr>
        <p:sp>
          <p:nvSpPr>
            <p:cNvPr id="252" name="矩形 251"/>
            <p:cNvSpPr/>
            <p:nvPr/>
          </p:nvSpPr>
          <p:spPr>
            <a:xfrm>
              <a:off x="838200" y="5550568"/>
              <a:ext cx="1247274" cy="497306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3" name="文字方塊 77"/>
            <p:cNvSpPr txBox="1"/>
            <p:nvPr/>
          </p:nvSpPr>
          <p:spPr>
            <a:xfrm>
              <a:off x="1105462" y="562066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After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15" name="矩形 214"/>
          <p:cNvSpPr/>
          <p:nvPr/>
        </p:nvSpPr>
        <p:spPr>
          <a:xfrm>
            <a:off x="6282536" y="2405713"/>
            <a:ext cx="4570909" cy="4197247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16" name="群組 215"/>
          <p:cNvGrpSpPr/>
          <p:nvPr/>
        </p:nvGrpSpPr>
        <p:grpSpPr>
          <a:xfrm>
            <a:off x="6922869" y="2673890"/>
            <a:ext cx="637064" cy="369332"/>
            <a:chOff x="5969058" y="2716388"/>
            <a:chExt cx="661719" cy="369332"/>
          </a:xfrm>
        </p:grpSpPr>
        <p:sp>
          <p:nvSpPr>
            <p:cNvPr id="250" name="圓角矩形 249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1" name="文字方塊 81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17" name="直線單箭頭接點 216"/>
          <p:cNvCxnSpPr/>
          <p:nvPr/>
        </p:nvCxnSpPr>
        <p:spPr>
          <a:xfrm>
            <a:off x="7242143" y="3056102"/>
            <a:ext cx="1175483" cy="50652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grpSp>
        <p:nvGrpSpPr>
          <p:cNvPr id="218" name="群組 217"/>
          <p:cNvGrpSpPr/>
          <p:nvPr/>
        </p:nvGrpSpPr>
        <p:grpSpPr>
          <a:xfrm>
            <a:off x="6935155" y="4246916"/>
            <a:ext cx="1431744" cy="1587846"/>
            <a:chOff x="2985775" y="3322004"/>
            <a:chExt cx="1431744" cy="1587846"/>
          </a:xfrm>
        </p:grpSpPr>
        <p:pic>
          <p:nvPicPr>
            <p:cNvPr id="248" name="圖片 2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249" name="文字方塊 85"/>
            <p:cNvSpPr txBox="1"/>
            <p:nvPr/>
          </p:nvSpPr>
          <p:spPr>
            <a:xfrm>
              <a:off x="3147682" y="454051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Teradata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9" name="群組 218"/>
          <p:cNvGrpSpPr/>
          <p:nvPr/>
        </p:nvGrpSpPr>
        <p:grpSpPr>
          <a:xfrm>
            <a:off x="7780562" y="2673890"/>
            <a:ext cx="637064" cy="369332"/>
            <a:chOff x="5969058" y="2716388"/>
            <a:chExt cx="661719" cy="369332"/>
          </a:xfrm>
        </p:grpSpPr>
        <p:sp>
          <p:nvSpPr>
            <p:cNvPr id="246" name="圓角矩形 245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7" name="文字方塊 88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0" name="群組 219"/>
          <p:cNvGrpSpPr/>
          <p:nvPr/>
        </p:nvGrpSpPr>
        <p:grpSpPr>
          <a:xfrm>
            <a:off x="8638255" y="2673890"/>
            <a:ext cx="637064" cy="369332"/>
            <a:chOff x="5969058" y="2716388"/>
            <a:chExt cx="661719" cy="369332"/>
          </a:xfrm>
        </p:grpSpPr>
        <p:sp>
          <p:nvSpPr>
            <p:cNvPr id="244" name="圓角矩形 243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5" name="文字方塊 91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1" name="群組 220"/>
          <p:cNvGrpSpPr/>
          <p:nvPr/>
        </p:nvGrpSpPr>
        <p:grpSpPr>
          <a:xfrm>
            <a:off x="9495948" y="2673890"/>
            <a:ext cx="637064" cy="369332"/>
            <a:chOff x="5969058" y="2716388"/>
            <a:chExt cx="661719" cy="369332"/>
          </a:xfrm>
        </p:grpSpPr>
        <p:sp>
          <p:nvSpPr>
            <p:cNvPr id="242" name="圓角矩形 241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3" name="文字方塊 94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22" name="直線單箭頭接點 221"/>
          <p:cNvCxnSpPr/>
          <p:nvPr/>
        </p:nvCxnSpPr>
        <p:spPr>
          <a:xfrm>
            <a:off x="8113413" y="3056102"/>
            <a:ext cx="304213" cy="50652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23" name="直線單箭頭接點 222"/>
          <p:cNvCxnSpPr/>
          <p:nvPr/>
        </p:nvCxnSpPr>
        <p:spPr>
          <a:xfrm flipH="1">
            <a:off x="8498262" y="3056102"/>
            <a:ext cx="467050" cy="50652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24" name="直線單箭頭接點 223"/>
          <p:cNvCxnSpPr/>
          <p:nvPr/>
        </p:nvCxnSpPr>
        <p:spPr>
          <a:xfrm flipH="1">
            <a:off x="8498262" y="3056102"/>
            <a:ext cx="1334106" cy="50652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grpSp>
        <p:nvGrpSpPr>
          <p:cNvPr id="225" name="群組 224"/>
          <p:cNvGrpSpPr/>
          <p:nvPr/>
        </p:nvGrpSpPr>
        <p:grpSpPr>
          <a:xfrm>
            <a:off x="6922869" y="3307578"/>
            <a:ext cx="3210143" cy="955299"/>
            <a:chOff x="6657407" y="3399230"/>
            <a:chExt cx="3386003" cy="955299"/>
          </a:xfrm>
        </p:grpSpPr>
        <p:sp>
          <p:nvSpPr>
            <p:cNvPr id="240" name="圓角矩形 239"/>
            <p:cNvSpPr/>
            <p:nvPr/>
          </p:nvSpPr>
          <p:spPr>
            <a:xfrm>
              <a:off x="6657407" y="3654276"/>
              <a:ext cx="3386003" cy="485149"/>
            </a:xfrm>
            <a:prstGeom prst="roundRect">
              <a:avLst/>
            </a:prstGeom>
            <a:solidFill>
              <a:srgbClr val="FF644E">
                <a:lumMod val="40000"/>
                <a:lumOff val="60000"/>
              </a:srgbClr>
            </a:solidFill>
            <a:ln w="25400" cap="flat">
              <a:solidFill>
                <a:srgbClr val="FF644E">
                  <a:lumMod val="40000"/>
                  <a:lumOff val="60000"/>
                </a:srgbClr>
              </a:solidFill>
              <a:prstDash val="solid"/>
              <a:round/>
            </a:ln>
            <a:effectLst/>
            <a:sp3d/>
          </p:spPr>
          <p:txBody>
            <a:bodyPr rot="0" spcFirstLastPara="1" vert="horz" wrap="square" lIns="26788" tIns="26788" rIns="26788" bIns="26788" numCol="1" spcCol="38100" rtlCol="0" anchor="ctr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8074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41" name="Picture 16" descr="vwin德赢官方|德赢vwin官方网站|德赢app官网下载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119" y="3399230"/>
              <a:ext cx="1194123" cy="95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6" name="群組 225"/>
          <p:cNvGrpSpPr/>
          <p:nvPr/>
        </p:nvGrpSpPr>
        <p:grpSpPr>
          <a:xfrm>
            <a:off x="8746964" y="4246916"/>
            <a:ext cx="1431744" cy="1602836"/>
            <a:chOff x="2985775" y="3322004"/>
            <a:chExt cx="1431744" cy="1602836"/>
          </a:xfrm>
        </p:grpSpPr>
        <p:pic>
          <p:nvPicPr>
            <p:cNvPr id="238" name="圖片 2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239" name="文字方塊 120"/>
            <p:cNvSpPr txBox="1"/>
            <p:nvPr/>
          </p:nvSpPr>
          <p:spPr>
            <a:xfrm>
              <a:off x="3267602" y="4555508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Hadoop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27" name="直線單箭頭接點 226"/>
          <p:cNvCxnSpPr>
            <a:stCxn id="256" idx="2"/>
          </p:cNvCxnSpPr>
          <p:nvPr/>
        </p:nvCxnSpPr>
        <p:spPr>
          <a:xfrm flipH="1">
            <a:off x="3819964" y="3043222"/>
            <a:ext cx="1197663" cy="62961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28" name="直線單箭頭接點 227"/>
          <p:cNvCxnSpPr/>
          <p:nvPr/>
        </p:nvCxnSpPr>
        <p:spPr>
          <a:xfrm flipH="1">
            <a:off x="7714634" y="4090814"/>
            <a:ext cx="783628" cy="50142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29" name="直線單箭頭接點 228"/>
          <p:cNvCxnSpPr/>
          <p:nvPr/>
        </p:nvCxnSpPr>
        <p:spPr>
          <a:xfrm>
            <a:off x="8501010" y="4090814"/>
            <a:ext cx="787886" cy="511223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30" name="直線單箭頭接點 229"/>
          <p:cNvCxnSpPr>
            <a:endCxn id="249" idx="2"/>
          </p:cNvCxnSpPr>
          <p:nvPr/>
        </p:nvCxnSpPr>
        <p:spPr>
          <a:xfrm flipH="1" flipV="1">
            <a:off x="7667090" y="5834762"/>
            <a:ext cx="866932" cy="35064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cxnSp>
        <p:nvCxnSpPr>
          <p:cNvPr id="231" name="直線單箭頭接點 230"/>
          <p:cNvCxnSpPr/>
          <p:nvPr/>
        </p:nvCxnSpPr>
        <p:spPr>
          <a:xfrm flipV="1">
            <a:off x="8518241" y="5858773"/>
            <a:ext cx="944595" cy="338714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4999"/>
              </a:srgbClr>
            </a:solidFill>
            <a:prstDash val="solid"/>
            <a:tailEnd type="triangle"/>
          </a:ln>
          <a:effectLst/>
        </p:spPr>
      </p:cxnSp>
      <p:grpSp>
        <p:nvGrpSpPr>
          <p:cNvPr id="232" name="群組 231"/>
          <p:cNvGrpSpPr/>
          <p:nvPr/>
        </p:nvGrpSpPr>
        <p:grpSpPr>
          <a:xfrm>
            <a:off x="7932668" y="6210811"/>
            <a:ext cx="1190544" cy="369332"/>
            <a:chOff x="5969058" y="2716388"/>
            <a:chExt cx="661719" cy="380522"/>
          </a:xfrm>
        </p:grpSpPr>
        <p:sp>
          <p:nvSpPr>
            <p:cNvPr id="236" name="圓角矩形 235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7" name="文字方塊 147"/>
            <p:cNvSpPr txBox="1"/>
            <p:nvPr/>
          </p:nvSpPr>
          <p:spPr>
            <a:xfrm>
              <a:off x="6006215" y="2716388"/>
              <a:ext cx="624562" cy="38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Source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34" name="圖片 2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90" y="4136028"/>
            <a:ext cx="449424" cy="378325"/>
          </a:xfrm>
          <a:prstGeom prst="rect">
            <a:avLst/>
          </a:prstGeom>
        </p:spPr>
      </p:pic>
      <p:pic>
        <p:nvPicPr>
          <p:cNvPr id="235" name="圖片 2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90" y="5777475"/>
            <a:ext cx="449424" cy="378325"/>
          </a:xfrm>
          <a:prstGeom prst="rect">
            <a:avLst/>
          </a:prstGeom>
        </p:spPr>
      </p:pic>
      <p:sp>
        <p:nvSpPr>
          <p:cNvPr id="268" name="文字方塊 267"/>
          <p:cNvSpPr txBox="1"/>
          <p:nvPr/>
        </p:nvSpPr>
        <p:spPr>
          <a:xfrm>
            <a:off x="1566109" y="1287694"/>
            <a:ext cx="8878661" cy="546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74" hangingPunct="0"/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1.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測試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 ad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hoc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query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移植到 </a:t>
            </a:r>
            <a:r>
              <a:rPr lang="en-US" altLang="zh-TW" sz="16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denodo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的可行性</a:t>
            </a:r>
            <a:endParaRPr lang="en-US" altLang="zh-TW" sz="16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  <a:p>
            <a:pPr marL="0" marR="0" indent="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2.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透過 </a:t>
            </a:r>
            <a:r>
              <a:rPr lang="en-US" altLang="zh-TW" sz="16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denodo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附低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AP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對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的直接依賴，再逐步進行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offload</a:t>
            </a:r>
            <a:endParaRPr kumimoji="0" lang="en-US" altLang="zh-TW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977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Appendix – Object Storage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Block, File or Object Storage: A Brief History of Data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36" y="3434847"/>
            <a:ext cx="7569528" cy="32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ock Storage Vs Object Storage - DEV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17" y="1152204"/>
            <a:ext cx="4450583" cy="222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bject Storage and its Role in Long-Term Storage Today - Spectra Log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78" y="1237383"/>
            <a:ext cx="4108486" cy="2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業務開發需求痛</a:t>
            </a:r>
            <a:r>
              <a:rPr lang="zh-TW" altLang="en-US" sz="3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點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图片 4" descr="雪山山顶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44" y="409340"/>
            <a:ext cx="12195689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-59267" y="-132525"/>
            <a:ext cx="12310534" cy="6680200"/>
          </a:xfrm>
          <a:custGeom>
            <a:avLst/>
            <a:gdLst>
              <a:gd name="connsiteX0" fmla="*/ 42334 w 12310534"/>
              <a:gd name="connsiteY0" fmla="*/ 5731934 h 6146800"/>
              <a:gd name="connsiteX1" fmla="*/ 330200 w 12310534"/>
              <a:gd name="connsiteY1" fmla="*/ 5731934 h 6146800"/>
              <a:gd name="connsiteX2" fmla="*/ 694267 w 12310534"/>
              <a:gd name="connsiteY2" fmla="*/ 5698067 h 6146800"/>
              <a:gd name="connsiteX3" fmla="*/ 804334 w 12310534"/>
              <a:gd name="connsiteY3" fmla="*/ 5774267 h 6146800"/>
              <a:gd name="connsiteX4" fmla="*/ 1219200 w 12310534"/>
              <a:gd name="connsiteY4" fmla="*/ 5757334 h 6146800"/>
              <a:gd name="connsiteX5" fmla="*/ 1651000 w 12310534"/>
              <a:gd name="connsiteY5" fmla="*/ 5782734 h 6146800"/>
              <a:gd name="connsiteX6" fmla="*/ 1930400 w 12310534"/>
              <a:gd name="connsiteY6" fmla="*/ 5875867 h 6146800"/>
              <a:gd name="connsiteX7" fmla="*/ 2099734 w 12310534"/>
              <a:gd name="connsiteY7" fmla="*/ 5935134 h 6146800"/>
              <a:gd name="connsiteX8" fmla="*/ 2294467 w 12310534"/>
              <a:gd name="connsiteY8" fmla="*/ 5943600 h 6146800"/>
              <a:gd name="connsiteX9" fmla="*/ 2446867 w 12310534"/>
              <a:gd name="connsiteY9" fmla="*/ 5909734 h 6146800"/>
              <a:gd name="connsiteX10" fmla="*/ 2683934 w 12310534"/>
              <a:gd name="connsiteY10" fmla="*/ 6079067 h 6146800"/>
              <a:gd name="connsiteX11" fmla="*/ 3073400 w 12310534"/>
              <a:gd name="connsiteY11" fmla="*/ 5960534 h 6146800"/>
              <a:gd name="connsiteX12" fmla="*/ 3361267 w 12310534"/>
              <a:gd name="connsiteY12" fmla="*/ 5901267 h 6146800"/>
              <a:gd name="connsiteX13" fmla="*/ 3505200 w 12310534"/>
              <a:gd name="connsiteY13" fmla="*/ 5884334 h 6146800"/>
              <a:gd name="connsiteX14" fmla="*/ 3674534 w 12310534"/>
              <a:gd name="connsiteY14" fmla="*/ 5664200 h 6146800"/>
              <a:gd name="connsiteX15" fmla="*/ 3852334 w 12310534"/>
              <a:gd name="connsiteY15" fmla="*/ 5562600 h 6146800"/>
              <a:gd name="connsiteX16" fmla="*/ 4140200 w 12310534"/>
              <a:gd name="connsiteY16" fmla="*/ 5520267 h 6146800"/>
              <a:gd name="connsiteX17" fmla="*/ 4224867 w 12310534"/>
              <a:gd name="connsiteY17" fmla="*/ 5630334 h 6146800"/>
              <a:gd name="connsiteX18" fmla="*/ 4292600 w 12310534"/>
              <a:gd name="connsiteY18" fmla="*/ 5681134 h 6146800"/>
              <a:gd name="connsiteX19" fmla="*/ 4377267 w 12310534"/>
              <a:gd name="connsiteY19" fmla="*/ 5715000 h 6146800"/>
              <a:gd name="connsiteX20" fmla="*/ 4538134 w 12310534"/>
              <a:gd name="connsiteY20" fmla="*/ 5630334 h 6146800"/>
              <a:gd name="connsiteX21" fmla="*/ 4673600 w 12310534"/>
              <a:gd name="connsiteY21" fmla="*/ 5604934 h 6146800"/>
              <a:gd name="connsiteX22" fmla="*/ 4868334 w 12310534"/>
              <a:gd name="connsiteY22" fmla="*/ 5782734 h 6146800"/>
              <a:gd name="connsiteX23" fmla="*/ 5122334 w 12310534"/>
              <a:gd name="connsiteY23" fmla="*/ 5943600 h 6146800"/>
              <a:gd name="connsiteX24" fmla="*/ 5266267 w 12310534"/>
              <a:gd name="connsiteY24" fmla="*/ 6112934 h 6146800"/>
              <a:gd name="connsiteX25" fmla="*/ 5325534 w 12310534"/>
              <a:gd name="connsiteY25" fmla="*/ 6146800 h 6146800"/>
              <a:gd name="connsiteX26" fmla="*/ 6189134 w 12310534"/>
              <a:gd name="connsiteY26" fmla="*/ 5740400 h 6146800"/>
              <a:gd name="connsiteX27" fmla="*/ 6510867 w 12310534"/>
              <a:gd name="connsiteY27" fmla="*/ 5486400 h 6146800"/>
              <a:gd name="connsiteX28" fmla="*/ 6858000 w 12310534"/>
              <a:gd name="connsiteY28" fmla="*/ 5342467 h 6146800"/>
              <a:gd name="connsiteX29" fmla="*/ 7137400 w 12310534"/>
              <a:gd name="connsiteY29" fmla="*/ 5274734 h 6146800"/>
              <a:gd name="connsiteX30" fmla="*/ 7340600 w 12310534"/>
              <a:gd name="connsiteY30" fmla="*/ 5257800 h 6146800"/>
              <a:gd name="connsiteX31" fmla="*/ 7628467 w 12310534"/>
              <a:gd name="connsiteY31" fmla="*/ 5147734 h 6146800"/>
              <a:gd name="connsiteX32" fmla="*/ 8466667 w 12310534"/>
              <a:gd name="connsiteY32" fmla="*/ 4648200 h 6146800"/>
              <a:gd name="connsiteX33" fmla="*/ 8737600 w 12310534"/>
              <a:gd name="connsiteY33" fmla="*/ 4309534 h 6146800"/>
              <a:gd name="connsiteX34" fmla="*/ 9245600 w 12310534"/>
              <a:gd name="connsiteY34" fmla="*/ 3945467 h 6146800"/>
              <a:gd name="connsiteX35" fmla="*/ 9423400 w 12310534"/>
              <a:gd name="connsiteY35" fmla="*/ 3886200 h 6146800"/>
              <a:gd name="connsiteX36" fmla="*/ 9592734 w 12310534"/>
              <a:gd name="connsiteY36" fmla="*/ 3801534 h 6146800"/>
              <a:gd name="connsiteX37" fmla="*/ 9795934 w 12310534"/>
              <a:gd name="connsiteY37" fmla="*/ 3666067 h 6146800"/>
              <a:gd name="connsiteX38" fmla="*/ 9990667 w 12310534"/>
              <a:gd name="connsiteY38" fmla="*/ 3513667 h 6146800"/>
              <a:gd name="connsiteX39" fmla="*/ 10210800 w 12310534"/>
              <a:gd name="connsiteY39" fmla="*/ 3437467 h 6146800"/>
              <a:gd name="connsiteX40" fmla="*/ 10447867 w 12310534"/>
              <a:gd name="connsiteY40" fmla="*/ 3327400 h 6146800"/>
              <a:gd name="connsiteX41" fmla="*/ 10701867 w 12310534"/>
              <a:gd name="connsiteY41" fmla="*/ 3124200 h 6146800"/>
              <a:gd name="connsiteX42" fmla="*/ 10795000 w 12310534"/>
              <a:gd name="connsiteY42" fmla="*/ 3056467 h 6146800"/>
              <a:gd name="connsiteX43" fmla="*/ 11065934 w 12310534"/>
              <a:gd name="connsiteY43" fmla="*/ 3369734 h 6146800"/>
              <a:gd name="connsiteX44" fmla="*/ 11108267 w 12310534"/>
              <a:gd name="connsiteY44" fmla="*/ 3598334 h 6146800"/>
              <a:gd name="connsiteX45" fmla="*/ 11260667 w 12310534"/>
              <a:gd name="connsiteY45" fmla="*/ 3598334 h 6146800"/>
              <a:gd name="connsiteX46" fmla="*/ 11413067 w 12310534"/>
              <a:gd name="connsiteY46" fmla="*/ 3598334 h 6146800"/>
              <a:gd name="connsiteX47" fmla="*/ 11734800 w 12310534"/>
              <a:gd name="connsiteY47" fmla="*/ 3699934 h 6146800"/>
              <a:gd name="connsiteX48" fmla="*/ 11921067 w 12310534"/>
              <a:gd name="connsiteY48" fmla="*/ 3776134 h 6146800"/>
              <a:gd name="connsiteX49" fmla="*/ 12149667 w 12310534"/>
              <a:gd name="connsiteY49" fmla="*/ 3903134 h 6146800"/>
              <a:gd name="connsiteX50" fmla="*/ 12310534 w 12310534"/>
              <a:gd name="connsiteY50" fmla="*/ 4038600 h 6146800"/>
              <a:gd name="connsiteX51" fmla="*/ 12276667 w 12310534"/>
              <a:gd name="connsiteY51" fmla="*/ 16934 h 6146800"/>
              <a:gd name="connsiteX52" fmla="*/ 0 w 12310534"/>
              <a:gd name="connsiteY52" fmla="*/ 0 h 6146800"/>
              <a:gd name="connsiteX53" fmla="*/ 42334 w 12310534"/>
              <a:gd name="connsiteY53" fmla="*/ 5731934 h 6146800"/>
              <a:gd name="connsiteX0-1" fmla="*/ 42334 w 12310534"/>
              <a:gd name="connsiteY0-2" fmla="*/ 5774267 h 6189133"/>
              <a:gd name="connsiteX1-3" fmla="*/ 330200 w 12310534"/>
              <a:gd name="connsiteY1-4" fmla="*/ 5774267 h 6189133"/>
              <a:gd name="connsiteX2-5" fmla="*/ 694267 w 12310534"/>
              <a:gd name="connsiteY2-6" fmla="*/ 5740400 h 6189133"/>
              <a:gd name="connsiteX3-7" fmla="*/ 804334 w 12310534"/>
              <a:gd name="connsiteY3-8" fmla="*/ 5816600 h 6189133"/>
              <a:gd name="connsiteX4-9" fmla="*/ 1219200 w 12310534"/>
              <a:gd name="connsiteY4-10" fmla="*/ 5799667 h 6189133"/>
              <a:gd name="connsiteX5-11" fmla="*/ 1651000 w 12310534"/>
              <a:gd name="connsiteY5-12" fmla="*/ 5825067 h 6189133"/>
              <a:gd name="connsiteX6-13" fmla="*/ 1930400 w 12310534"/>
              <a:gd name="connsiteY6-14" fmla="*/ 5918200 h 6189133"/>
              <a:gd name="connsiteX7-15" fmla="*/ 2099734 w 12310534"/>
              <a:gd name="connsiteY7-16" fmla="*/ 5977467 h 6189133"/>
              <a:gd name="connsiteX8-17" fmla="*/ 2294467 w 12310534"/>
              <a:gd name="connsiteY8-18" fmla="*/ 5985933 h 6189133"/>
              <a:gd name="connsiteX9-19" fmla="*/ 2446867 w 12310534"/>
              <a:gd name="connsiteY9-20" fmla="*/ 5952067 h 6189133"/>
              <a:gd name="connsiteX10-21" fmla="*/ 2683934 w 12310534"/>
              <a:gd name="connsiteY10-22" fmla="*/ 6121400 h 6189133"/>
              <a:gd name="connsiteX11-23" fmla="*/ 3073400 w 12310534"/>
              <a:gd name="connsiteY11-24" fmla="*/ 6002867 h 6189133"/>
              <a:gd name="connsiteX12-25" fmla="*/ 3361267 w 12310534"/>
              <a:gd name="connsiteY12-26" fmla="*/ 5943600 h 6189133"/>
              <a:gd name="connsiteX13-27" fmla="*/ 3505200 w 12310534"/>
              <a:gd name="connsiteY13-28" fmla="*/ 5926667 h 6189133"/>
              <a:gd name="connsiteX14-29" fmla="*/ 3674534 w 12310534"/>
              <a:gd name="connsiteY14-30" fmla="*/ 5706533 h 6189133"/>
              <a:gd name="connsiteX15-31" fmla="*/ 3852334 w 12310534"/>
              <a:gd name="connsiteY15-32" fmla="*/ 5604933 h 6189133"/>
              <a:gd name="connsiteX16-33" fmla="*/ 4140200 w 12310534"/>
              <a:gd name="connsiteY16-34" fmla="*/ 5562600 h 6189133"/>
              <a:gd name="connsiteX17-35" fmla="*/ 4224867 w 12310534"/>
              <a:gd name="connsiteY17-36" fmla="*/ 5672667 h 6189133"/>
              <a:gd name="connsiteX18-37" fmla="*/ 4292600 w 12310534"/>
              <a:gd name="connsiteY18-38" fmla="*/ 5723467 h 6189133"/>
              <a:gd name="connsiteX19-39" fmla="*/ 4377267 w 12310534"/>
              <a:gd name="connsiteY19-40" fmla="*/ 5757333 h 6189133"/>
              <a:gd name="connsiteX20-41" fmla="*/ 4538134 w 12310534"/>
              <a:gd name="connsiteY20-42" fmla="*/ 5672667 h 6189133"/>
              <a:gd name="connsiteX21-43" fmla="*/ 4673600 w 12310534"/>
              <a:gd name="connsiteY21-44" fmla="*/ 5647267 h 6189133"/>
              <a:gd name="connsiteX22-45" fmla="*/ 4868334 w 12310534"/>
              <a:gd name="connsiteY22-46" fmla="*/ 5825067 h 6189133"/>
              <a:gd name="connsiteX23-47" fmla="*/ 5122334 w 12310534"/>
              <a:gd name="connsiteY23-48" fmla="*/ 5985933 h 6189133"/>
              <a:gd name="connsiteX24-49" fmla="*/ 5266267 w 12310534"/>
              <a:gd name="connsiteY24-50" fmla="*/ 6155267 h 6189133"/>
              <a:gd name="connsiteX25-51" fmla="*/ 5325534 w 12310534"/>
              <a:gd name="connsiteY25-52" fmla="*/ 6189133 h 6189133"/>
              <a:gd name="connsiteX26-53" fmla="*/ 6189134 w 12310534"/>
              <a:gd name="connsiteY26-54" fmla="*/ 5782733 h 6189133"/>
              <a:gd name="connsiteX27-55" fmla="*/ 6510867 w 12310534"/>
              <a:gd name="connsiteY27-56" fmla="*/ 5528733 h 6189133"/>
              <a:gd name="connsiteX28-57" fmla="*/ 6858000 w 12310534"/>
              <a:gd name="connsiteY28-58" fmla="*/ 5384800 h 6189133"/>
              <a:gd name="connsiteX29-59" fmla="*/ 7137400 w 12310534"/>
              <a:gd name="connsiteY29-60" fmla="*/ 5317067 h 6189133"/>
              <a:gd name="connsiteX30-61" fmla="*/ 7340600 w 12310534"/>
              <a:gd name="connsiteY30-62" fmla="*/ 5300133 h 6189133"/>
              <a:gd name="connsiteX31-63" fmla="*/ 7628467 w 12310534"/>
              <a:gd name="connsiteY31-64" fmla="*/ 5190067 h 6189133"/>
              <a:gd name="connsiteX32-65" fmla="*/ 8466667 w 12310534"/>
              <a:gd name="connsiteY32-66" fmla="*/ 4690533 h 6189133"/>
              <a:gd name="connsiteX33-67" fmla="*/ 8737600 w 12310534"/>
              <a:gd name="connsiteY33-68" fmla="*/ 4351867 h 6189133"/>
              <a:gd name="connsiteX34-69" fmla="*/ 9245600 w 12310534"/>
              <a:gd name="connsiteY34-70" fmla="*/ 3987800 h 6189133"/>
              <a:gd name="connsiteX35-71" fmla="*/ 9423400 w 12310534"/>
              <a:gd name="connsiteY35-72" fmla="*/ 3928533 h 6189133"/>
              <a:gd name="connsiteX36-73" fmla="*/ 9592734 w 12310534"/>
              <a:gd name="connsiteY36-74" fmla="*/ 3843867 h 6189133"/>
              <a:gd name="connsiteX37-75" fmla="*/ 9795934 w 12310534"/>
              <a:gd name="connsiteY37-76" fmla="*/ 3708400 h 6189133"/>
              <a:gd name="connsiteX38-77" fmla="*/ 9990667 w 12310534"/>
              <a:gd name="connsiteY38-78" fmla="*/ 3556000 h 6189133"/>
              <a:gd name="connsiteX39-79" fmla="*/ 10210800 w 12310534"/>
              <a:gd name="connsiteY39-80" fmla="*/ 3479800 h 6189133"/>
              <a:gd name="connsiteX40-81" fmla="*/ 10447867 w 12310534"/>
              <a:gd name="connsiteY40-82" fmla="*/ 3369733 h 6189133"/>
              <a:gd name="connsiteX41-83" fmla="*/ 10701867 w 12310534"/>
              <a:gd name="connsiteY41-84" fmla="*/ 3166533 h 6189133"/>
              <a:gd name="connsiteX42-85" fmla="*/ 10795000 w 12310534"/>
              <a:gd name="connsiteY42-86" fmla="*/ 3098800 h 6189133"/>
              <a:gd name="connsiteX43-87" fmla="*/ 11065934 w 12310534"/>
              <a:gd name="connsiteY43-88" fmla="*/ 3412067 h 6189133"/>
              <a:gd name="connsiteX44-89" fmla="*/ 11108267 w 12310534"/>
              <a:gd name="connsiteY44-90" fmla="*/ 3640667 h 6189133"/>
              <a:gd name="connsiteX45-91" fmla="*/ 11260667 w 12310534"/>
              <a:gd name="connsiteY45-92" fmla="*/ 3640667 h 6189133"/>
              <a:gd name="connsiteX46-93" fmla="*/ 11413067 w 12310534"/>
              <a:gd name="connsiteY46-94" fmla="*/ 3640667 h 6189133"/>
              <a:gd name="connsiteX47-95" fmla="*/ 11734800 w 12310534"/>
              <a:gd name="connsiteY47-96" fmla="*/ 3742267 h 6189133"/>
              <a:gd name="connsiteX48-97" fmla="*/ 11921067 w 12310534"/>
              <a:gd name="connsiteY48-98" fmla="*/ 3818467 h 6189133"/>
              <a:gd name="connsiteX49-99" fmla="*/ 12149667 w 12310534"/>
              <a:gd name="connsiteY49-100" fmla="*/ 3945467 h 6189133"/>
              <a:gd name="connsiteX50-101" fmla="*/ 12310534 w 12310534"/>
              <a:gd name="connsiteY50-102" fmla="*/ 4080933 h 6189133"/>
              <a:gd name="connsiteX51-103" fmla="*/ 12285134 w 12310534"/>
              <a:gd name="connsiteY51-104" fmla="*/ 0 h 6189133"/>
              <a:gd name="connsiteX52-105" fmla="*/ 0 w 12310534"/>
              <a:gd name="connsiteY52-106" fmla="*/ 42333 h 6189133"/>
              <a:gd name="connsiteX53-107" fmla="*/ 42334 w 12310534"/>
              <a:gd name="connsiteY53-108" fmla="*/ 5774267 h 6189133"/>
              <a:gd name="connsiteX0-109" fmla="*/ 42334 w 12310534"/>
              <a:gd name="connsiteY0-110" fmla="*/ 6239934 h 6654800"/>
              <a:gd name="connsiteX1-111" fmla="*/ 330200 w 12310534"/>
              <a:gd name="connsiteY1-112" fmla="*/ 6239934 h 6654800"/>
              <a:gd name="connsiteX2-113" fmla="*/ 694267 w 12310534"/>
              <a:gd name="connsiteY2-114" fmla="*/ 6206067 h 6654800"/>
              <a:gd name="connsiteX3-115" fmla="*/ 804334 w 12310534"/>
              <a:gd name="connsiteY3-116" fmla="*/ 6282267 h 6654800"/>
              <a:gd name="connsiteX4-117" fmla="*/ 1219200 w 12310534"/>
              <a:gd name="connsiteY4-118" fmla="*/ 6265334 h 6654800"/>
              <a:gd name="connsiteX5-119" fmla="*/ 1651000 w 12310534"/>
              <a:gd name="connsiteY5-120" fmla="*/ 6290734 h 6654800"/>
              <a:gd name="connsiteX6-121" fmla="*/ 1930400 w 12310534"/>
              <a:gd name="connsiteY6-122" fmla="*/ 6383867 h 6654800"/>
              <a:gd name="connsiteX7-123" fmla="*/ 2099734 w 12310534"/>
              <a:gd name="connsiteY7-124" fmla="*/ 6443134 h 6654800"/>
              <a:gd name="connsiteX8-125" fmla="*/ 2294467 w 12310534"/>
              <a:gd name="connsiteY8-126" fmla="*/ 6451600 h 6654800"/>
              <a:gd name="connsiteX9-127" fmla="*/ 2446867 w 12310534"/>
              <a:gd name="connsiteY9-128" fmla="*/ 6417734 h 6654800"/>
              <a:gd name="connsiteX10-129" fmla="*/ 2683934 w 12310534"/>
              <a:gd name="connsiteY10-130" fmla="*/ 6587067 h 6654800"/>
              <a:gd name="connsiteX11-131" fmla="*/ 3073400 w 12310534"/>
              <a:gd name="connsiteY11-132" fmla="*/ 6468534 h 6654800"/>
              <a:gd name="connsiteX12-133" fmla="*/ 3361267 w 12310534"/>
              <a:gd name="connsiteY12-134" fmla="*/ 6409267 h 6654800"/>
              <a:gd name="connsiteX13-135" fmla="*/ 3505200 w 12310534"/>
              <a:gd name="connsiteY13-136" fmla="*/ 6392334 h 6654800"/>
              <a:gd name="connsiteX14-137" fmla="*/ 3674534 w 12310534"/>
              <a:gd name="connsiteY14-138" fmla="*/ 6172200 h 6654800"/>
              <a:gd name="connsiteX15-139" fmla="*/ 3852334 w 12310534"/>
              <a:gd name="connsiteY15-140" fmla="*/ 6070600 h 6654800"/>
              <a:gd name="connsiteX16-141" fmla="*/ 4140200 w 12310534"/>
              <a:gd name="connsiteY16-142" fmla="*/ 6028267 h 6654800"/>
              <a:gd name="connsiteX17-143" fmla="*/ 4224867 w 12310534"/>
              <a:gd name="connsiteY17-144" fmla="*/ 6138334 h 6654800"/>
              <a:gd name="connsiteX18-145" fmla="*/ 4292600 w 12310534"/>
              <a:gd name="connsiteY18-146" fmla="*/ 6189134 h 6654800"/>
              <a:gd name="connsiteX19-147" fmla="*/ 4377267 w 12310534"/>
              <a:gd name="connsiteY19-148" fmla="*/ 6223000 h 6654800"/>
              <a:gd name="connsiteX20-149" fmla="*/ 4538134 w 12310534"/>
              <a:gd name="connsiteY20-150" fmla="*/ 6138334 h 6654800"/>
              <a:gd name="connsiteX21-151" fmla="*/ 4673600 w 12310534"/>
              <a:gd name="connsiteY21-152" fmla="*/ 6112934 h 6654800"/>
              <a:gd name="connsiteX22-153" fmla="*/ 4868334 w 12310534"/>
              <a:gd name="connsiteY22-154" fmla="*/ 6290734 h 6654800"/>
              <a:gd name="connsiteX23-155" fmla="*/ 5122334 w 12310534"/>
              <a:gd name="connsiteY23-156" fmla="*/ 6451600 h 6654800"/>
              <a:gd name="connsiteX24-157" fmla="*/ 5266267 w 12310534"/>
              <a:gd name="connsiteY24-158" fmla="*/ 6620934 h 6654800"/>
              <a:gd name="connsiteX25-159" fmla="*/ 5325534 w 12310534"/>
              <a:gd name="connsiteY25-160" fmla="*/ 6654800 h 6654800"/>
              <a:gd name="connsiteX26-161" fmla="*/ 6189134 w 12310534"/>
              <a:gd name="connsiteY26-162" fmla="*/ 6248400 h 6654800"/>
              <a:gd name="connsiteX27-163" fmla="*/ 6510867 w 12310534"/>
              <a:gd name="connsiteY27-164" fmla="*/ 5994400 h 6654800"/>
              <a:gd name="connsiteX28-165" fmla="*/ 6858000 w 12310534"/>
              <a:gd name="connsiteY28-166" fmla="*/ 5850467 h 6654800"/>
              <a:gd name="connsiteX29-167" fmla="*/ 7137400 w 12310534"/>
              <a:gd name="connsiteY29-168" fmla="*/ 5782734 h 6654800"/>
              <a:gd name="connsiteX30-169" fmla="*/ 7340600 w 12310534"/>
              <a:gd name="connsiteY30-170" fmla="*/ 5765800 h 6654800"/>
              <a:gd name="connsiteX31-171" fmla="*/ 7628467 w 12310534"/>
              <a:gd name="connsiteY31-172" fmla="*/ 5655734 h 6654800"/>
              <a:gd name="connsiteX32-173" fmla="*/ 8466667 w 12310534"/>
              <a:gd name="connsiteY32-174" fmla="*/ 5156200 h 6654800"/>
              <a:gd name="connsiteX33-175" fmla="*/ 8737600 w 12310534"/>
              <a:gd name="connsiteY33-176" fmla="*/ 4817534 h 6654800"/>
              <a:gd name="connsiteX34-177" fmla="*/ 9245600 w 12310534"/>
              <a:gd name="connsiteY34-178" fmla="*/ 4453467 h 6654800"/>
              <a:gd name="connsiteX35-179" fmla="*/ 9423400 w 12310534"/>
              <a:gd name="connsiteY35-180" fmla="*/ 4394200 h 6654800"/>
              <a:gd name="connsiteX36-181" fmla="*/ 9592734 w 12310534"/>
              <a:gd name="connsiteY36-182" fmla="*/ 4309534 h 6654800"/>
              <a:gd name="connsiteX37-183" fmla="*/ 9795934 w 12310534"/>
              <a:gd name="connsiteY37-184" fmla="*/ 4174067 h 6654800"/>
              <a:gd name="connsiteX38-185" fmla="*/ 9990667 w 12310534"/>
              <a:gd name="connsiteY38-186" fmla="*/ 4021667 h 6654800"/>
              <a:gd name="connsiteX39-187" fmla="*/ 10210800 w 12310534"/>
              <a:gd name="connsiteY39-188" fmla="*/ 3945467 h 6654800"/>
              <a:gd name="connsiteX40-189" fmla="*/ 10447867 w 12310534"/>
              <a:gd name="connsiteY40-190" fmla="*/ 3835400 h 6654800"/>
              <a:gd name="connsiteX41-191" fmla="*/ 10701867 w 12310534"/>
              <a:gd name="connsiteY41-192" fmla="*/ 3632200 h 6654800"/>
              <a:gd name="connsiteX42-193" fmla="*/ 10795000 w 12310534"/>
              <a:gd name="connsiteY42-194" fmla="*/ 3564467 h 6654800"/>
              <a:gd name="connsiteX43-195" fmla="*/ 11065934 w 12310534"/>
              <a:gd name="connsiteY43-196" fmla="*/ 3877734 h 6654800"/>
              <a:gd name="connsiteX44-197" fmla="*/ 11108267 w 12310534"/>
              <a:gd name="connsiteY44-198" fmla="*/ 4106334 h 6654800"/>
              <a:gd name="connsiteX45-199" fmla="*/ 11260667 w 12310534"/>
              <a:gd name="connsiteY45-200" fmla="*/ 4106334 h 6654800"/>
              <a:gd name="connsiteX46-201" fmla="*/ 11413067 w 12310534"/>
              <a:gd name="connsiteY46-202" fmla="*/ 4106334 h 6654800"/>
              <a:gd name="connsiteX47-203" fmla="*/ 11734800 w 12310534"/>
              <a:gd name="connsiteY47-204" fmla="*/ 4207934 h 6654800"/>
              <a:gd name="connsiteX48-205" fmla="*/ 11921067 w 12310534"/>
              <a:gd name="connsiteY48-206" fmla="*/ 4284134 h 6654800"/>
              <a:gd name="connsiteX49-207" fmla="*/ 12149667 w 12310534"/>
              <a:gd name="connsiteY49-208" fmla="*/ 4411134 h 6654800"/>
              <a:gd name="connsiteX50-209" fmla="*/ 12310534 w 12310534"/>
              <a:gd name="connsiteY50-210" fmla="*/ 4546600 h 6654800"/>
              <a:gd name="connsiteX51-211" fmla="*/ 12259734 w 12310534"/>
              <a:gd name="connsiteY51-212" fmla="*/ 0 h 6654800"/>
              <a:gd name="connsiteX52-213" fmla="*/ 0 w 12310534"/>
              <a:gd name="connsiteY52-214" fmla="*/ 508000 h 6654800"/>
              <a:gd name="connsiteX53-215" fmla="*/ 42334 w 12310534"/>
              <a:gd name="connsiteY53-216" fmla="*/ 6239934 h 6654800"/>
              <a:gd name="connsiteX0-217" fmla="*/ 42334 w 12310534"/>
              <a:gd name="connsiteY0-218" fmla="*/ 6265334 h 6680200"/>
              <a:gd name="connsiteX1-219" fmla="*/ 330200 w 12310534"/>
              <a:gd name="connsiteY1-220" fmla="*/ 6265334 h 6680200"/>
              <a:gd name="connsiteX2-221" fmla="*/ 694267 w 12310534"/>
              <a:gd name="connsiteY2-222" fmla="*/ 6231467 h 6680200"/>
              <a:gd name="connsiteX3-223" fmla="*/ 804334 w 12310534"/>
              <a:gd name="connsiteY3-224" fmla="*/ 6307667 h 6680200"/>
              <a:gd name="connsiteX4-225" fmla="*/ 1219200 w 12310534"/>
              <a:gd name="connsiteY4-226" fmla="*/ 6290734 h 6680200"/>
              <a:gd name="connsiteX5-227" fmla="*/ 1651000 w 12310534"/>
              <a:gd name="connsiteY5-228" fmla="*/ 6316134 h 6680200"/>
              <a:gd name="connsiteX6-229" fmla="*/ 1930400 w 12310534"/>
              <a:gd name="connsiteY6-230" fmla="*/ 6409267 h 6680200"/>
              <a:gd name="connsiteX7-231" fmla="*/ 2099734 w 12310534"/>
              <a:gd name="connsiteY7-232" fmla="*/ 6468534 h 6680200"/>
              <a:gd name="connsiteX8-233" fmla="*/ 2294467 w 12310534"/>
              <a:gd name="connsiteY8-234" fmla="*/ 6477000 h 6680200"/>
              <a:gd name="connsiteX9-235" fmla="*/ 2446867 w 12310534"/>
              <a:gd name="connsiteY9-236" fmla="*/ 6443134 h 6680200"/>
              <a:gd name="connsiteX10-237" fmla="*/ 2683934 w 12310534"/>
              <a:gd name="connsiteY10-238" fmla="*/ 6612467 h 6680200"/>
              <a:gd name="connsiteX11-239" fmla="*/ 3073400 w 12310534"/>
              <a:gd name="connsiteY11-240" fmla="*/ 6493934 h 6680200"/>
              <a:gd name="connsiteX12-241" fmla="*/ 3361267 w 12310534"/>
              <a:gd name="connsiteY12-242" fmla="*/ 6434667 h 6680200"/>
              <a:gd name="connsiteX13-243" fmla="*/ 3505200 w 12310534"/>
              <a:gd name="connsiteY13-244" fmla="*/ 6417734 h 6680200"/>
              <a:gd name="connsiteX14-245" fmla="*/ 3674534 w 12310534"/>
              <a:gd name="connsiteY14-246" fmla="*/ 6197600 h 6680200"/>
              <a:gd name="connsiteX15-247" fmla="*/ 3852334 w 12310534"/>
              <a:gd name="connsiteY15-248" fmla="*/ 6096000 h 6680200"/>
              <a:gd name="connsiteX16-249" fmla="*/ 4140200 w 12310534"/>
              <a:gd name="connsiteY16-250" fmla="*/ 6053667 h 6680200"/>
              <a:gd name="connsiteX17-251" fmla="*/ 4224867 w 12310534"/>
              <a:gd name="connsiteY17-252" fmla="*/ 6163734 h 6680200"/>
              <a:gd name="connsiteX18-253" fmla="*/ 4292600 w 12310534"/>
              <a:gd name="connsiteY18-254" fmla="*/ 6214534 h 6680200"/>
              <a:gd name="connsiteX19-255" fmla="*/ 4377267 w 12310534"/>
              <a:gd name="connsiteY19-256" fmla="*/ 6248400 h 6680200"/>
              <a:gd name="connsiteX20-257" fmla="*/ 4538134 w 12310534"/>
              <a:gd name="connsiteY20-258" fmla="*/ 6163734 h 6680200"/>
              <a:gd name="connsiteX21-259" fmla="*/ 4673600 w 12310534"/>
              <a:gd name="connsiteY21-260" fmla="*/ 6138334 h 6680200"/>
              <a:gd name="connsiteX22-261" fmla="*/ 4868334 w 12310534"/>
              <a:gd name="connsiteY22-262" fmla="*/ 6316134 h 6680200"/>
              <a:gd name="connsiteX23-263" fmla="*/ 5122334 w 12310534"/>
              <a:gd name="connsiteY23-264" fmla="*/ 6477000 h 6680200"/>
              <a:gd name="connsiteX24-265" fmla="*/ 5266267 w 12310534"/>
              <a:gd name="connsiteY24-266" fmla="*/ 6646334 h 6680200"/>
              <a:gd name="connsiteX25-267" fmla="*/ 5325534 w 12310534"/>
              <a:gd name="connsiteY25-268" fmla="*/ 6680200 h 6680200"/>
              <a:gd name="connsiteX26-269" fmla="*/ 6189134 w 12310534"/>
              <a:gd name="connsiteY26-270" fmla="*/ 6273800 h 6680200"/>
              <a:gd name="connsiteX27-271" fmla="*/ 6510867 w 12310534"/>
              <a:gd name="connsiteY27-272" fmla="*/ 6019800 h 6680200"/>
              <a:gd name="connsiteX28-273" fmla="*/ 6858000 w 12310534"/>
              <a:gd name="connsiteY28-274" fmla="*/ 5875867 h 6680200"/>
              <a:gd name="connsiteX29-275" fmla="*/ 7137400 w 12310534"/>
              <a:gd name="connsiteY29-276" fmla="*/ 5808134 h 6680200"/>
              <a:gd name="connsiteX30-277" fmla="*/ 7340600 w 12310534"/>
              <a:gd name="connsiteY30-278" fmla="*/ 5791200 h 6680200"/>
              <a:gd name="connsiteX31-279" fmla="*/ 7628467 w 12310534"/>
              <a:gd name="connsiteY31-280" fmla="*/ 5681134 h 6680200"/>
              <a:gd name="connsiteX32-281" fmla="*/ 8466667 w 12310534"/>
              <a:gd name="connsiteY32-282" fmla="*/ 5181600 h 6680200"/>
              <a:gd name="connsiteX33-283" fmla="*/ 8737600 w 12310534"/>
              <a:gd name="connsiteY33-284" fmla="*/ 4842934 h 6680200"/>
              <a:gd name="connsiteX34-285" fmla="*/ 9245600 w 12310534"/>
              <a:gd name="connsiteY34-286" fmla="*/ 4478867 h 6680200"/>
              <a:gd name="connsiteX35-287" fmla="*/ 9423400 w 12310534"/>
              <a:gd name="connsiteY35-288" fmla="*/ 4419600 h 6680200"/>
              <a:gd name="connsiteX36-289" fmla="*/ 9592734 w 12310534"/>
              <a:gd name="connsiteY36-290" fmla="*/ 4334934 h 6680200"/>
              <a:gd name="connsiteX37-291" fmla="*/ 9795934 w 12310534"/>
              <a:gd name="connsiteY37-292" fmla="*/ 4199467 h 6680200"/>
              <a:gd name="connsiteX38-293" fmla="*/ 9990667 w 12310534"/>
              <a:gd name="connsiteY38-294" fmla="*/ 4047067 h 6680200"/>
              <a:gd name="connsiteX39-295" fmla="*/ 10210800 w 12310534"/>
              <a:gd name="connsiteY39-296" fmla="*/ 3970867 h 6680200"/>
              <a:gd name="connsiteX40-297" fmla="*/ 10447867 w 12310534"/>
              <a:gd name="connsiteY40-298" fmla="*/ 3860800 h 6680200"/>
              <a:gd name="connsiteX41-299" fmla="*/ 10701867 w 12310534"/>
              <a:gd name="connsiteY41-300" fmla="*/ 3657600 h 6680200"/>
              <a:gd name="connsiteX42-301" fmla="*/ 10795000 w 12310534"/>
              <a:gd name="connsiteY42-302" fmla="*/ 3589867 h 6680200"/>
              <a:gd name="connsiteX43-303" fmla="*/ 11065934 w 12310534"/>
              <a:gd name="connsiteY43-304" fmla="*/ 3903134 h 6680200"/>
              <a:gd name="connsiteX44-305" fmla="*/ 11108267 w 12310534"/>
              <a:gd name="connsiteY44-306" fmla="*/ 4131734 h 6680200"/>
              <a:gd name="connsiteX45-307" fmla="*/ 11260667 w 12310534"/>
              <a:gd name="connsiteY45-308" fmla="*/ 4131734 h 6680200"/>
              <a:gd name="connsiteX46-309" fmla="*/ 11413067 w 12310534"/>
              <a:gd name="connsiteY46-310" fmla="*/ 4131734 h 6680200"/>
              <a:gd name="connsiteX47-311" fmla="*/ 11734800 w 12310534"/>
              <a:gd name="connsiteY47-312" fmla="*/ 4233334 h 6680200"/>
              <a:gd name="connsiteX48-313" fmla="*/ 11921067 w 12310534"/>
              <a:gd name="connsiteY48-314" fmla="*/ 4309534 h 6680200"/>
              <a:gd name="connsiteX49-315" fmla="*/ 12149667 w 12310534"/>
              <a:gd name="connsiteY49-316" fmla="*/ 4436534 h 6680200"/>
              <a:gd name="connsiteX50-317" fmla="*/ 12310534 w 12310534"/>
              <a:gd name="connsiteY50-318" fmla="*/ 4572000 h 6680200"/>
              <a:gd name="connsiteX51-319" fmla="*/ 12259734 w 12310534"/>
              <a:gd name="connsiteY51-320" fmla="*/ 25400 h 6680200"/>
              <a:gd name="connsiteX52-321" fmla="*/ 0 w 12310534"/>
              <a:gd name="connsiteY52-322" fmla="*/ 0 h 6680200"/>
              <a:gd name="connsiteX53-323" fmla="*/ 42334 w 12310534"/>
              <a:gd name="connsiteY53-324" fmla="*/ 6265334 h 6680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</a:cxnLst>
            <a:rect l="l" t="t" r="r" b="b"/>
            <a:pathLst>
              <a:path w="12310534" h="6680200">
                <a:moveTo>
                  <a:pt x="42334" y="6265334"/>
                </a:moveTo>
                <a:lnTo>
                  <a:pt x="330200" y="6265334"/>
                </a:lnTo>
                <a:lnTo>
                  <a:pt x="694267" y="6231467"/>
                </a:lnTo>
                <a:lnTo>
                  <a:pt x="804334" y="6307667"/>
                </a:lnTo>
                <a:lnTo>
                  <a:pt x="1219200" y="6290734"/>
                </a:lnTo>
                <a:lnTo>
                  <a:pt x="1651000" y="6316134"/>
                </a:lnTo>
                <a:lnTo>
                  <a:pt x="1930400" y="6409267"/>
                </a:lnTo>
                <a:lnTo>
                  <a:pt x="2099734" y="6468534"/>
                </a:lnTo>
                <a:lnTo>
                  <a:pt x="2294467" y="6477000"/>
                </a:lnTo>
                <a:lnTo>
                  <a:pt x="2446867" y="6443134"/>
                </a:lnTo>
                <a:lnTo>
                  <a:pt x="2683934" y="6612467"/>
                </a:lnTo>
                <a:lnTo>
                  <a:pt x="3073400" y="6493934"/>
                </a:lnTo>
                <a:lnTo>
                  <a:pt x="3361267" y="6434667"/>
                </a:lnTo>
                <a:lnTo>
                  <a:pt x="3505200" y="6417734"/>
                </a:lnTo>
                <a:lnTo>
                  <a:pt x="3674534" y="6197600"/>
                </a:lnTo>
                <a:lnTo>
                  <a:pt x="3852334" y="6096000"/>
                </a:lnTo>
                <a:lnTo>
                  <a:pt x="4140200" y="6053667"/>
                </a:lnTo>
                <a:lnTo>
                  <a:pt x="4224867" y="6163734"/>
                </a:lnTo>
                <a:lnTo>
                  <a:pt x="4292600" y="6214534"/>
                </a:lnTo>
                <a:lnTo>
                  <a:pt x="4377267" y="6248400"/>
                </a:lnTo>
                <a:lnTo>
                  <a:pt x="4538134" y="6163734"/>
                </a:lnTo>
                <a:lnTo>
                  <a:pt x="4673600" y="6138334"/>
                </a:lnTo>
                <a:lnTo>
                  <a:pt x="4868334" y="6316134"/>
                </a:lnTo>
                <a:lnTo>
                  <a:pt x="5122334" y="6477000"/>
                </a:lnTo>
                <a:lnTo>
                  <a:pt x="5266267" y="6646334"/>
                </a:lnTo>
                <a:lnTo>
                  <a:pt x="5325534" y="6680200"/>
                </a:lnTo>
                <a:lnTo>
                  <a:pt x="6189134" y="6273800"/>
                </a:lnTo>
                <a:lnTo>
                  <a:pt x="6510867" y="6019800"/>
                </a:lnTo>
                <a:lnTo>
                  <a:pt x="6858000" y="5875867"/>
                </a:lnTo>
                <a:lnTo>
                  <a:pt x="7137400" y="5808134"/>
                </a:lnTo>
                <a:lnTo>
                  <a:pt x="7340600" y="5791200"/>
                </a:lnTo>
                <a:lnTo>
                  <a:pt x="7628467" y="5681134"/>
                </a:lnTo>
                <a:lnTo>
                  <a:pt x="8466667" y="5181600"/>
                </a:lnTo>
                <a:lnTo>
                  <a:pt x="8737600" y="4842934"/>
                </a:lnTo>
                <a:lnTo>
                  <a:pt x="9245600" y="4478867"/>
                </a:lnTo>
                <a:lnTo>
                  <a:pt x="9423400" y="4419600"/>
                </a:lnTo>
                <a:lnTo>
                  <a:pt x="9592734" y="4334934"/>
                </a:lnTo>
                <a:lnTo>
                  <a:pt x="9795934" y="4199467"/>
                </a:lnTo>
                <a:lnTo>
                  <a:pt x="9990667" y="4047067"/>
                </a:lnTo>
                <a:lnTo>
                  <a:pt x="10210800" y="3970867"/>
                </a:lnTo>
                <a:lnTo>
                  <a:pt x="10447867" y="3860800"/>
                </a:lnTo>
                <a:lnTo>
                  <a:pt x="10701867" y="3657600"/>
                </a:lnTo>
                <a:lnTo>
                  <a:pt x="10795000" y="3589867"/>
                </a:lnTo>
                <a:lnTo>
                  <a:pt x="11065934" y="3903134"/>
                </a:lnTo>
                <a:lnTo>
                  <a:pt x="11108267" y="4131734"/>
                </a:lnTo>
                <a:lnTo>
                  <a:pt x="11260667" y="4131734"/>
                </a:lnTo>
                <a:lnTo>
                  <a:pt x="11413067" y="4131734"/>
                </a:lnTo>
                <a:lnTo>
                  <a:pt x="11734800" y="4233334"/>
                </a:lnTo>
                <a:lnTo>
                  <a:pt x="11921067" y="4309534"/>
                </a:lnTo>
                <a:lnTo>
                  <a:pt x="12149667" y="4436534"/>
                </a:lnTo>
                <a:lnTo>
                  <a:pt x="12310534" y="4572000"/>
                </a:lnTo>
                <a:lnTo>
                  <a:pt x="12259734" y="25400"/>
                </a:lnTo>
                <a:lnTo>
                  <a:pt x="0" y="0"/>
                </a:lnTo>
                <a:lnTo>
                  <a:pt x="42334" y="6265334"/>
                </a:lnTo>
                <a:close/>
              </a:path>
            </a:pathLst>
          </a:cu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9" name="任意多边形: 形状 11"/>
          <p:cNvSpPr/>
          <p:nvPr/>
        </p:nvSpPr>
        <p:spPr>
          <a:xfrm>
            <a:off x="-59267" y="3351508"/>
            <a:ext cx="12310534" cy="4254499"/>
          </a:xfrm>
          <a:custGeom>
            <a:avLst/>
            <a:gdLst>
              <a:gd name="connsiteX0" fmla="*/ 0 w 12310534"/>
              <a:gd name="connsiteY0" fmla="*/ 0 h 4254499"/>
              <a:gd name="connsiteX1" fmla="*/ 21855 w 12310534"/>
              <a:gd name="connsiteY1" fmla="*/ 0 h 4254499"/>
              <a:gd name="connsiteX2" fmla="*/ 42334 w 12310534"/>
              <a:gd name="connsiteY2" fmla="*/ 2772833 h 4254499"/>
              <a:gd name="connsiteX3" fmla="*/ 330200 w 12310534"/>
              <a:gd name="connsiteY3" fmla="*/ 2772833 h 4254499"/>
              <a:gd name="connsiteX4" fmla="*/ 694267 w 12310534"/>
              <a:gd name="connsiteY4" fmla="*/ 2738966 h 4254499"/>
              <a:gd name="connsiteX5" fmla="*/ 804334 w 12310534"/>
              <a:gd name="connsiteY5" fmla="*/ 2815166 h 4254499"/>
              <a:gd name="connsiteX6" fmla="*/ 1219200 w 12310534"/>
              <a:gd name="connsiteY6" fmla="*/ 2798233 h 4254499"/>
              <a:gd name="connsiteX7" fmla="*/ 1651000 w 12310534"/>
              <a:gd name="connsiteY7" fmla="*/ 2823633 h 4254499"/>
              <a:gd name="connsiteX8" fmla="*/ 1930400 w 12310534"/>
              <a:gd name="connsiteY8" fmla="*/ 2916766 h 4254499"/>
              <a:gd name="connsiteX9" fmla="*/ 2099734 w 12310534"/>
              <a:gd name="connsiteY9" fmla="*/ 2976033 h 4254499"/>
              <a:gd name="connsiteX10" fmla="*/ 2294467 w 12310534"/>
              <a:gd name="connsiteY10" fmla="*/ 2984499 h 4254499"/>
              <a:gd name="connsiteX11" fmla="*/ 2446867 w 12310534"/>
              <a:gd name="connsiteY11" fmla="*/ 2950633 h 4254499"/>
              <a:gd name="connsiteX12" fmla="*/ 2683934 w 12310534"/>
              <a:gd name="connsiteY12" fmla="*/ 3119966 h 4254499"/>
              <a:gd name="connsiteX13" fmla="*/ 3073400 w 12310534"/>
              <a:gd name="connsiteY13" fmla="*/ 3001433 h 4254499"/>
              <a:gd name="connsiteX14" fmla="*/ 3361267 w 12310534"/>
              <a:gd name="connsiteY14" fmla="*/ 2942166 h 4254499"/>
              <a:gd name="connsiteX15" fmla="*/ 3505200 w 12310534"/>
              <a:gd name="connsiteY15" fmla="*/ 2925233 h 4254499"/>
              <a:gd name="connsiteX16" fmla="*/ 3674534 w 12310534"/>
              <a:gd name="connsiteY16" fmla="*/ 2705099 h 4254499"/>
              <a:gd name="connsiteX17" fmla="*/ 3852334 w 12310534"/>
              <a:gd name="connsiteY17" fmla="*/ 2603499 h 4254499"/>
              <a:gd name="connsiteX18" fmla="*/ 4140200 w 12310534"/>
              <a:gd name="connsiteY18" fmla="*/ 2561166 h 4254499"/>
              <a:gd name="connsiteX19" fmla="*/ 4224867 w 12310534"/>
              <a:gd name="connsiteY19" fmla="*/ 2671233 h 4254499"/>
              <a:gd name="connsiteX20" fmla="*/ 4292600 w 12310534"/>
              <a:gd name="connsiteY20" fmla="*/ 2722033 h 4254499"/>
              <a:gd name="connsiteX21" fmla="*/ 4377267 w 12310534"/>
              <a:gd name="connsiteY21" fmla="*/ 2755899 h 4254499"/>
              <a:gd name="connsiteX22" fmla="*/ 4538134 w 12310534"/>
              <a:gd name="connsiteY22" fmla="*/ 2671233 h 4254499"/>
              <a:gd name="connsiteX23" fmla="*/ 4673600 w 12310534"/>
              <a:gd name="connsiteY23" fmla="*/ 2645833 h 4254499"/>
              <a:gd name="connsiteX24" fmla="*/ 4868334 w 12310534"/>
              <a:gd name="connsiteY24" fmla="*/ 2823633 h 4254499"/>
              <a:gd name="connsiteX25" fmla="*/ 5122334 w 12310534"/>
              <a:gd name="connsiteY25" fmla="*/ 2984499 h 4254499"/>
              <a:gd name="connsiteX26" fmla="*/ 5266267 w 12310534"/>
              <a:gd name="connsiteY26" fmla="*/ 3153833 h 4254499"/>
              <a:gd name="connsiteX27" fmla="*/ 5325534 w 12310534"/>
              <a:gd name="connsiteY27" fmla="*/ 3187699 h 4254499"/>
              <a:gd name="connsiteX28" fmla="*/ 6189134 w 12310534"/>
              <a:gd name="connsiteY28" fmla="*/ 2781299 h 4254499"/>
              <a:gd name="connsiteX29" fmla="*/ 6510867 w 12310534"/>
              <a:gd name="connsiteY29" fmla="*/ 2527299 h 4254499"/>
              <a:gd name="connsiteX30" fmla="*/ 6858000 w 12310534"/>
              <a:gd name="connsiteY30" fmla="*/ 2383366 h 4254499"/>
              <a:gd name="connsiteX31" fmla="*/ 7137400 w 12310534"/>
              <a:gd name="connsiteY31" fmla="*/ 2315633 h 4254499"/>
              <a:gd name="connsiteX32" fmla="*/ 7340600 w 12310534"/>
              <a:gd name="connsiteY32" fmla="*/ 2298699 h 4254499"/>
              <a:gd name="connsiteX33" fmla="*/ 7628467 w 12310534"/>
              <a:gd name="connsiteY33" fmla="*/ 2188633 h 4254499"/>
              <a:gd name="connsiteX34" fmla="*/ 8466667 w 12310534"/>
              <a:gd name="connsiteY34" fmla="*/ 1689099 h 4254499"/>
              <a:gd name="connsiteX35" fmla="*/ 8737600 w 12310534"/>
              <a:gd name="connsiteY35" fmla="*/ 1350433 h 4254499"/>
              <a:gd name="connsiteX36" fmla="*/ 9245600 w 12310534"/>
              <a:gd name="connsiteY36" fmla="*/ 986366 h 4254499"/>
              <a:gd name="connsiteX37" fmla="*/ 9423400 w 12310534"/>
              <a:gd name="connsiteY37" fmla="*/ 927099 h 4254499"/>
              <a:gd name="connsiteX38" fmla="*/ 9592734 w 12310534"/>
              <a:gd name="connsiteY38" fmla="*/ 842433 h 4254499"/>
              <a:gd name="connsiteX39" fmla="*/ 9795934 w 12310534"/>
              <a:gd name="connsiteY39" fmla="*/ 706966 h 4254499"/>
              <a:gd name="connsiteX40" fmla="*/ 9990667 w 12310534"/>
              <a:gd name="connsiteY40" fmla="*/ 554566 h 4254499"/>
              <a:gd name="connsiteX41" fmla="*/ 10210800 w 12310534"/>
              <a:gd name="connsiteY41" fmla="*/ 478366 h 4254499"/>
              <a:gd name="connsiteX42" fmla="*/ 10447867 w 12310534"/>
              <a:gd name="connsiteY42" fmla="*/ 368299 h 4254499"/>
              <a:gd name="connsiteX43" fmla="*/ 10701867 w 12310534"/>
              <a:gd name="connsiteY43" fmla="*/ 165099 h 4254499"/>
              <a:gd name="connsiteX44" fmla="*/ 10795000 w 12310534"/>
              <a:gd name="connsiteY44" fmla="*/ 97366 h 4254499"/>
              <a:gd name="connsiteX45" fmla="*/ 11065934 w 12310534"/>
              <a:gd name="connsiteY45" fmla="*/ 410633 h 4254499"/>
              <a:gd name="connsiteX46" fmla="*/ 11108267 w 12310534"/>
              <a:gd name="connsiteY46" fmla="*/ 639233 h 4254499"/>
              <a:gd name="connsiteX47" fmla="*/ 11260667 w 12310534"/>
              <a:gd name="connsiteY47" fmla="*/ 639233 h 4254499"/>
              <a:gd name="connsiteX48" fmla="*/ 11413067 w 12310534"/>
              <a:gd name="connsiteY48" fmla="*/ 639233 h 4254499"/>
              <a:gd name="connsiteX49" fmla="*/ 11734800 w 12310534"/>
              <a:gd name="connsiteY49" fmla="*/ 740833 h 4254499"/>
              <a:gd name="connsiteX50" fmla="*/ 11921067 w 12310534"/>
              <a:gd name="connsiteY50" fmla="*/ 817033 h 4254499"/>
              <a:gd name="connsiteX51" fmla="*/ 12149667 w 12310534"/>
              <a:gd name="connsiteY51" fmla="*/ 944033 h 4254499"/>
              <a:gd name="connsiteX52" fmla="*/ 12310534 w 12310534"/>
              <a:gd name="connsiteY52" fmla="*/ 1079499 h 4254499"/>
              <a:gd name="connsiteX53" fmla="*/ 12310534 w 12310534"/>
              <a:gd name="connsiteY53" fmla="*/ 4254499 h 4254499"/>
              <a:gd name="connsiteX54" fmla="*/ 0 w 12310534"/>
              <a:gd name="connsiteY54" fmla="*/ 4254499 h 4254499"/>
              <a:gd name="connsiteX55" fmla="*/ 0 w 12310534"/>
              <a:gd name="connsiteY55" fmla="*/ 0 h 425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310534" h="4254499">
                <a:moveTo>
                  <a:pt x="0" y="0"/>
                </a:moveTo>
                <a:lnTo>
                  <a:pt x="21855" y="0"/>
                </a:lnTo>
                <a:lnTo>
                  <a:pt x="42334" y="2772833"/>
                </a:lnTo>
                <a:lnTo>
                  <a:pt x="330200" y="2772833"/>
                </a:lnTo>
                <a:lnTo>
                  <a:pt x="694267" y="2738966"/>
                </a:lnTo>
                <a:lnTo>
                  <a:pt x="804334" y="2815166"/>
                </a:lnTo>
                <a:lnTo>
                  <a:pt x="1219200" y="2798233"/>
                </a:lnTo>
                <a:lnTo>
                  <a:pt x="1651000" y="2823633"/>
                </a:lnTo>
                <a:lnTo>
                  <a:pt x="1930400" y="2916766"/>
                </a:lnTo>
                <a:lnTo>
                  <a:pt x="2099734" y="2976033"/>
                </a:lnTo>
                <a:lnTo>
                  <a:pt x="2294467" y="2984499"/>
                </a:lnTo>
                <a:lnTo>
                  <a:pt x="2446867" y="2950633"/>
                </a:lnTo>
                <a:lnTo>
                  <a:pt x="2683934" y="3119966"/>
                </a:lnTo>
                <a:lnTo>
                  <a:pt x="3073400" y="3001433"/>
                </a:lnTo>
                <a:lnTo>
                  <a:pt x="3361267" y="2942166"/>
                </a:lnTo>
                <a:lnTo>
                  <a:pt x="3505200" y="2925233"/>
                </a:lnTo>
                <a:lnTo>
                  <a:pt x="3674534" y="2705099"/>
                </a:lnTo>
                <a:lnTo>
                  <a:pt x="3852334" y="2603499"/>
                </a:lnTo>
                <a:lnTo>
                  <a:pt x="4140200" y="2561166"/>
                </a:lnTo>
                <a:lnTo>
                  <a:pt x="4224867" y="2671233"/>
                </a:lnTo>
                <a:lnTo>
                  <a:pt x="4292600" y="2722033"/>
                </a:lnTo>
                <a:lnTo>
                  <a:pt x="4377267" y="2755899"/>
                </a:lnTo>
                <a:lnTo>
                  <a:pt x="4538134" y="2671233"/>
                </a:lnTo>
                <a:lnTo>
                  <a:pt x="4673600" y="2645833"/>
                </a:lnTo>
                <a:lnTo>
                  <a:pt x="4868334" y="2823633"/>
                </a:lnTo>
                <a:lnTo>
                  <a:pt x="5122334" y="2984499"/>
                </a:lnTo>
                <a:lnTo>
                  <a:pt x="5266267" y="3153833"/>
                </a:lnTo>
                <a:lnTo>
                  <a:pt x="5325534" y="3187699"/>
                </a:lnTo>
                <a:lnTo>
                  <a:pt x="6189134" y="2781299"/>
                </a:lnTo>
                <a:lnTo>
                  <a:pt x="6510867" y="2527299"/>
                </a:lnTo>
                <a:lnTo>
                  <a:pt x="6858000" y="2383366"/>
                </a:lnTo>
                <a:lnTo>
                  <a:pt x="7137400" y="2315633"/>
                </a:lnTo>
                <a:lnTo>
                  <a:pt x="7340600" y="2298699"/>
                </a:lnTo>
                <a:lnTo>
                  <a:pt x="7628467" y="2188633"/>
                </a:lnTo>
                <a:lnTo>
                  <a:pt x="8466667" y="1689099"/>
                </a:lnTo>
                <a:lnTo>
                  <a:pt x="8737600" y="1350433"/>
                </a:lnTo>
                <a:lnTo>
                  <a:pt x="9245600" y="986366"/>
                </a:lnTo>
                <a:lnTo>
                  <a:pt x="9423400" y="927099"/>
                </a:lnTo>
                <a:lnTo>
                  <a:pt x="9592734" y="842433"/>
                </a:lnTo>
                <a:lnTo>
                  <a:pt x="9795934" y="706966"/>
                </a:lnTo>
                <a:lnTo>
                  <a:pt x="9990667" y="554566"/>
                </a:lnTo>
                <a:lnTo>
                  <a:pt x="10210800" y="478366"/>
                </a:lnTo>
                <a:lnTo>
                  <a:pt x="10447867" y="368299"/>
                </a:lnTo>
                <a:lnTo>
                  <a:pt x="10701867" y="165099"/>
                </a:lnTo>
                <a:lnTo>
                  <a:pt x="10795000" y="97366"/>
                </a:lnTo>
                <a:lnTo>
                  <a:pt x="11065934" y="410633"/>
                </a:lnTo>
                <a:lnTo>
                  <a:pt x="11108267" y="639233"/>
                </a:lnTo>
                <a:lnTo>
                  <a:pt x="11260667" y="639233"/>
                </a:lnTo>
                <a:lnTo>
                  <a:pt x="11413067" y="639233"/>
                </a:lnTo>
                <a:lnTo>
                  <a:pt x="11734800" y="740833"/>
                </a:lnTo>
                <a:lnTo>
                  <a:pt x="11921067" y="817033"/>
                </a:lnTo>
                <a:lnTo>
                  <a:pt x="12149667" y="944033"/>
                </a:lnTo>
                <a:lnTo>
                  <a:pt x="12310534" y="1079499"/>
                </a:lnTo>
                <a:lnTo>
                  <a:pt x="12310534" y="4254499"/>
                </a:lnTo>
                <a:lnTo>
                  <a:pt x="0" y="425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8000"/>
            </a:srgb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DengXian"/>
            </a:endParaRPr>
          </a:p>
        </p:txBody>
      </p:sp>
      <p:cxnSp>
        <p:nvCxnSpPr>
          <p:cNvPr id="10" name="直接连接符 17"/>
          <p:cNvCxnSpPr/>
          <p:nvPr/>
        </p:nvCxnSpPr>
        <p:spPr>
          <a:xfrm>
            <a:off x="652790" y="4674204"/>
            <a:ext cx="0" cy="1339285"/>
          </a:xfrm>
          <a:prstGeom prst="line">
            <a:avLst/>
          </a:prstGeom>
          <a:ln w="15875">
            <a:gradFill>
              <a:gsLst>
                <a:gs pos="12000">
                  <a:srgbClr val="5EDEC2"/>
                </a:gs>
                <a:gs pos="100000">
                  <a:srgbClr val="5EDEC2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单圆角 19"/>
          <p:cNvSpPr/>
          <p:nvPr/>
        </p:nvSpPr>
        <p:spPr>
          <a:xfrm>
            <a:off x="652790" y="4674204"/>
            <a:ext cx="1207775" cy="489570"/>
          </a:xfrm>
          <a:prstGeom prst="round1Rect">
            <a:avLst>
              <a:gd name="adj" fmla="val 50000"/>
            </a:avLst>
          </a:prstGeom>
          <a:gradFill>
            <a:gsLst>
              <a:gs pos="39000">
                <a:srgbClr val="5EDEBF"/>
              </a:gs>
              <a:gs pos="100000">
                <a:srgbClr val="00AFFE"/>
              </a:gs>
            </a:gsLst>
            <a:lin ang="27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42424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5350" y="4694229"/>
            <a:ext cx="89639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5" name="矩形"/>
          <p:cNvSpPr/>
          <p:nvPr/>
        </p:nvSpPr>
        <p:spPr>
          <a:xfrm>
            <a:off x="348497" y="767114"/>
            <a:ext cx="9982201" cy="22593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4EAC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/>
          </a:p>
        </p:txBody>
      </p:sp>
      <p:sp>
        <p:nvSpPr>
          <p:cNvPr id="36" name="矩形 35"/>
          <p:cNvSpPr/>
          <p:nvPr/>
        </p:nvSpPr>
        <p:spPr>
          <a:xfrm>
            <a:off x="675809" y="5133047"/>
            <a:ext cx="180957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數據平台建置</a:t>
            </a:r>
            <a:endParaRPr lang="en-US" altLang="zh-TW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HAP</a:t>
            </a: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建置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(Hadoop analysis platform)</a:t>
            </a:r>
          </a:p>
        </p:txBody>
      </p:sp>
      <p:grpSp>
        <p:nvGrpSpPr>
          <p:cNvPr id="47" name="群組 46"/>
          <p:cNvGrpSpPr/>
          <p:nvPr/>
        </p:nvGrpSpPr>
        <p:grpSpPr>
          <a:xfrm>
            <a:off x="9975815" y="1027766"/>
            <a:ext cx="1824562" cy="3846113"/>
            <a:chOff x="9945835" y="1417506"/>
            <a:chExt cx="1824562" cy="3846113"/>
          </a:xfrm>
        </p:grpSpPr>
        <p:cxnSp>
          <p:nvCxnSpPr>
            <p:cNvPr id="30" name="直接连接符 51"/>
            <p:cNvCxnSpPr/>
            <p:nvPr/>
          </p:nvCxnSpPr>
          <p:spPr>
            <a:xfrm>
              <a:off x="9945835" y="1417506"/>
              <a:ext cx="0" cy="2565017"/>
            </a:xfrm>
            <a:prstGeom prst="line">
              <a:avLst/>
            </a:prstGeom>
            <a:ln w="15875">
              <a:gradFill>
                <a:gsLst>
                  <a:gs pos="12000">
                    <a:srgbClr val="5EDEC2"/>
                  </a:gs>
                  <a:gs pos="100000">
                    <a:srgbClr val="5EDEC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单圆角 53"/>
            <p:cNvSpPr/>
            <p:nvPr/>
          </p:nvSpPr>
          <p:spPr>
            <a:xfrm>
              <a:off x="9945835" y="1417506"/>
              <a:ext cx="1207775" cy="489570"/>
            </a:xfrm>
            <a:prstGeom prst="round1Rect">
              <a:avLst>
                <a:gd name="adj" fmla="val 50000"/>
              </a:avLst>
            </a:prstGeom>
            <a:gradFill>
              <a:gsLst>
                <a:gs pos="39000">
                  <a:srgbClr val="5EDEBF"/>
                </a:gs>
                <a:gs pos="100000">
                  <a:srgbClr val="00AFFE"/>
                </a:gs>
              </a:gsLst>
              <a:lin ang="270000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42424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098397" y="1437531"/>
              <a:ext cx="89639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2021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9960825" y="1930399"/>
              <a:ext cx="1809572" cy="333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資料共享</a:t>
              </a:r>
              <a:endParaRPr lang="en-US" altLang="zh-TW" b="1" dirty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b="1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控數據中台</a:t>
              </a:r>
              <a:r>
                <a:rPr lang="zh-TW" altLang="en-US" sz="1600" b="1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建置</a:t>
              </a:r>
              <a:endPara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b="1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集團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共用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人壽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產險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證券</a:t>
              </a:r>
              <a:endParaRPr lang="zh-CN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GIS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平台建置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Neo4j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平台</a:t>
              </a:r>
              <a:r>
                <a:rPr lang="zh-TW" altLang="en-US" sz="1600" b="1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建置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523391" y="3691731"/>
            <a:ext cx="1449001" cy="2668982"/>
            <a:chOff x="2523391" y="3751691"/>
            <a:chExt cx="1449001" cy="2668982"/>
          </a:xfrm>
        </p:grpSpPr>
        <p:cxnSp>
          <p:nvCxnSpPr>
            <p:cNvPr id="14" name="直接连接符 31"/>
            <p:cNvCxnSpPr/>
            <p:nvPr/>
          </p:nvCxnSpPr>
          <p:spPr>
            <a:xfrm>
              <a:off x="2523391" y="3751691"/>
              <a:ext cx="0" cy="2668982"/>
            </a:xfrm>
            <a:prstGeom prst="line">
              <a:avLst/>
            </a:prstGeom>
            <a:ln w="15875">
              <a:gradFill>
                <a:gsLst>
                  <a:gs pos="12000">
                    <a:srgbClr val="5EDEC2"/>
                  </a:gs>
                  <a:gs pos="100000">
                    <a:srgbClr val="5EDEC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单圆角 33"/>
            <p:cNvSpPr/>
            <p:nvPr/>
          </p:nvSpPr>
          <p:spPr>
            <a:xfrm>
              <a:off x="2523391" y="3751691"/>
              <a:ext cx="1207775" cy="489570"/>
            </a:xfrm>
            <a:prstGeom prst="round1Rect">
              <a:avLst>
                <a:gd name="adj" fmla="val 50000"/>
              </a:avLst>
            </a:prstGeom>
            <a:gradFill>
              <a:gsLst>
                <a:gs pos="39000">
                  <a:srgbClr val="5EDEBF"/>
                </a:gs>
                <a:gs pos="100000">
                  <a:srgbClr val="00AFFE"/>
                </a:gs>
              </a:gsLst>
              <a:lin ang="270000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42424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75952" y="3771716"/>
              <a:ext cx="89639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2017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569427" y="4269520"/>
              <a:ext cx="1402965" cy="1412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 smtClean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資料工程</a:t>
              </a:r>
              <a:endParaRPr lang="en-US" altLang="zh-TW" b="1" dirty="0" smtClean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集團共用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zh-CN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234611" y="2599190"/>
            <a:ext cx="1246651" cy="3041515"/>
            <a:chOff x="6234611" y="2958950"/>
            <a:chExt cx="1246651" cy="3041515"/>
          </a:xfrm>
        </p:grpSpPr>
        <p:cxnSp>
          <p:nvCxnSpPr>
            <p:cNvPr id="22" name="直接连接符 41"/>
            <p:cNvCxnSpPr/>
            <p:nvPr/>
          </p:nvCxnSpPr>
          <p:spPr>
            <a:xfrm>
              <a:off x="6234611" y="2958950"/>
              <a:ext cx="0" cy="3041515"/>
            </a:xfrm>
            <a:prstGeom prst="line">
              <a:avLst/>
            </a:prstGeom>
            <a:ln w="15875">
              <a:gradFill>
                <a:gsLst>
                  <a:gs pos="12000">
                    <a:srgbClr val="5EDEC2"/>
                  </a:gs>
                  <a:gs pos="100000">
                    <a:srgbClr val="5EDEC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单圆角 43"/>
            <p:cNvSpPr/>
            <p:nvPr/>
          </p:nvSpPr>
          <p:spPr>
            <a:xfrm>
              <a:off x="6234611" y="2958950"/>
              <a:ext cx="1207775" cy="489570"/>
            </a:xfrm>
            <a:prstGeom prst="round1Rect">
              <a:avLst>
                <a:gd name="adj" fmla="val 50000"/>
              </a:avLst>
            </a:prstGeom>
            <a:gradFill>
              <a:gsLst>
                <a:gs pos="39000">
                  <a:srgbClr val="5EDEBF"/>
                </a:gs>
                <a:gs pos="100000">
                  <a:srgbClr val="00AFFE"/>
                </a:gs>
              </a:gsLst>
              <a:lin ang="270000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42424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387172" y="2978975"/>
              <a:ext cx="89639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2019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319526" y="3460338"/>
              <a:ext cx="1161736" cy="2052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 smtClean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模型上線</a:t>
              </a:r>
              <a:endParaRPr lang="en-US" altLang="zh-TW" b="1" dirty="0" smtClean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集團共用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人壽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產</a:t>
              </a: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險</a:t>
              </a:r>
              <a:endParaRPr lang="zh-CN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999218" y="1820002"/>
            <a:ext cx="1889195" cy="3544099"/>
            <a:chOff x="8044188" y="2104812"/>
            <a:chExt cx="1889195" cy="3544099"/>
          </a:xfrm>
        </p:grpSpPr>
        <p:cxnSp>
          <p:nvCxnSpPr>
            <p:cNvPr id="26" name="直接连接符 47"/>
            <p:cNvCxnSpPr/>
            <p:nvPr/>
          </p:nvCxnSpPr>
          <p:spPr>
            <a:xfrm>
              <a:off x="8044188" y="2104812"/>
              <a:ext cx="0" cy="3041515"/>
            </a:xfrm>
            <a:prstGeom prst="line">
              <a:avLst/>
            </a:prstGeom>
            <a:ln w="15875">
              <a:gradFill>
                <a:gsLst>
                  <a:gs pos="12000">
                    <a:srgbClr val="5EDEC2"/>
                  </a:gs>
                  <a:gs pos="100000">
                    <a:srgbClr val="5EDEC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076303" y="2635778"/>
              <a:ext cx="1857080" cy="301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數據</a:t>
              </a:r>
              <a:r>
                <a:rPr lang="zh-TW" altLang="en-US" b="1" dirty="0" smtClean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營運</a:t>
              </a:r>
              <a:endParaRPr lang="en-US" altLang="zh-TW" b="1" dirty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HDL</a:t>
              </a: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建置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(Hadoop data lake)</a:t>
              </a:r>
            </a:p>
            <a:p>
              <a:pPr>
                <a:lnSpc>
                  <a:spcPct val="130000"/>
                </a:lnSpc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集團</a:t>
              </a: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共用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人壽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產險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證券</a:t>
              </a:r>
              <a:endParaRPr lang="zh-CN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8" name="矩形: 单圆角 49"/>
            <p:cNvSpPr/>
            <p:nvPr/>
          </p:nvSpPr>
          <p:spPr>
            <a:xfrm>
              <a:off x="8044188" y="2104812"/>
              <a:ext cx="1207775" cy="489570"/>
            </a:xfrm>
            <a:prstGeom prst="round1Rect">
              <a:avLst>
                <a:gd name="adj" fmla="val 50000"/>
              </a:avLst>
            </a:prstGeom>
            <a:gradFill>
              <a:gsLst>
                <a:gs pos="39000">
                  <a:srgbClr val="5EDEBF"/>
                </a:gs>
                <a:gs pos="100000">
                  <a:srgbClr val="00AFFE"/>
                </a:gs>
              </a:gsLst>
              <a:lin ang="270000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42424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196749" y="2124837"/>
              <a:ext cx="89639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2020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4379001" y="3181583"/>
            <a:ext cx="1207775" cy="2668982"/>
            <a:chOff x="4379001" y="3331483"/>
            <a:chExt cx="1207775" cy="2668982"/>
          </a:xfrm>
        </p:grpSpPr>
        <p:cxnSp>
          <p:nvCxnSpPr>
            <p:cNvPr id="18" name="直接连接符 37"/>
            <p:cNvCxnSpPr/>
            <p:nvPr/>
          </p:nvCxnSpPr>
          <p:spPr>
            <a:xfrm>
              <a:off x="4379001" y="3331483"/>
              <a:ext cx="0" cy="2668982"/>
            </a:xfrm>
            <a:prstGeom prst="line">
              <a:avLst/>
            </a:prstGeom>
            <a:ln w="15875">
              <a:gradFill>
                <a:gsLst>
                  <a:gs pos="12000">
                    <a:srgbClr val="5EDEC2"/>
                  </a:gs>
                  <a:gs pos="100000">
                    <a:srgbClr val="5EDEC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单圆角 39"/>
            <p:cNvSpPr/>
            <p:nvPr/>
          </p:nvSpPr>
          <p:spPr>
            <a:xfrm>
              <a:off x="4379001" y="3331483"/>
              <a:ext cx="1207775" cy="489570"/>
            </a:xfrm>
            <a:prstGeom prst="round1Rect">
              <a:avLst>
                <a:gd name="adj" fmla="val 50000"/>
              </a:avLst>
            </a:prstGeom>
            <a:gradFill>
              <a:gsLst>
                <a:gs pos="39000">
                  <a:srgbClr val="5EDEBF"/>
                </a:gs>
                <a:gs pos="100000">
                  <a:srgbClr val="00AFFE"/>
                </a:gs>
              </a:gsLst>
              <a:lin ang="2700000" scaled="1"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42424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531562" y="3351508"/>
              <a:ext cx="89639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2018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417880" y="3849359"/>
              <a:ext cx="1161736" cy="1732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b="1" dirty="0" smtClean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模型開發</a:t>
              </a:r>
              <a:endParaRPr lang="en-US" altLang="zh-TW" b="1" dirty="0" smtClean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集團共用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dirty="0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人壽</a:t>
              </a:r>
              <a:endPara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48" name="標題 1"/>
          <p:cNvSpPr txBox="1">
            <a:spLocks/>
          </p:cNvSpPr>
          <p:nvPr/>
        </p:nvSpPr>
        <p:spPr>
          <a:xfrm>
            <a:off x="321816" y="-220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大數據平台演進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6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大數據平台發展願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景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135833" y="5542810"/>
            <a:ext cx="9987595" cy="727064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數據平台小組</a:t>
            </a:r>
            <a:r>
              <a:rPr lang="zh-CN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完整數據生命週期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流程規劃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8220131" y="1680147"/>
            <a:ext cx="2802682" cy="2404670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943429" y="1593482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41748" y="1595523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944375" y="4003152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42694" y="4001461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1139586" y="1676180"/>
            <a:ext cx="2802682" cy="2404670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862884" y="1589515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61203" y="1591556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3830" y="3999185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62149" y="3997494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4673362" y="1673476"/>
            <a:ext cx="2802682" cy="2404670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4" name="矩形 43"/>
          <p:cNvSpPr/>
          <p:nvPr/>
        </p:nvSpPr>
        <p:spPr>
          <a:xfrm>
            <a:off x="7396660" y="1586811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94979" y="1588852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97606" y="3996481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95925" y="3994790"/>
            <a:ext cx="180000" cy="180000"/>
          </a:xfrm>
          <a:prstGeom prst="rect">
            <a:avLst/>
          </a:prstGeom>
          <a:solidFill>
            <a:srgbClr val="00B0F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59" tIns="22859" rIns="22859" bIns="22859" numCol="1" spcCol="38100" rtlCol="0" anchor="ctr">
            <a:spAutoFit/>
          </a:bodyPr>
          <a:lstStyle/>
          <a:p>
            <a:pPr defTabSz="1087755"/>
            <a:endParaRPr lang="zh-CN" altLang="en-US" sz="2150">
              <a:solidFill>
                <a:srgbClr val="3C3737"/>
              </a:solidFill>
              <a:sym typeface="等线"/>
            </a:endParaRPr>
          </a:p>
        </p:txBody>
      </p:sp>
      <p:sp>
        <p:nvSpPr>
          <p:cNvPr id="48" name="三角形 47"/>
          <p:cNvSpPr/>
          <p:nvPr/>
        </p:nvSpPr>
        <p:spPr>
          <a:xfrm>
            <a:off x="2382401" y="4266843"/>
            <a:ext cx="309546" cy="630000"/>
          </a:xfrm>
          <a:custGeom>
            <a:avLst/>
            <a:gdLst>
              <a:gd name="connsiteX0" fmla="*/ 0 w 1320800"/>
              <a:gd name="connsiteY0" fmla="*/ 4335794 h 4335794"/>
              <a:gd name="connsiteX1" fmla="*/ 660400 w 1320800"/>
              <a:gd name="connsiteY1" fmla="*/ 0 h 4335794"/>
              <a:gd name="connsiteX2" fmla="*/ 1320800 w 1320800"/>
              <a:gd name="connsiteY2" fmla="*/ 4335794 h 4335794"/>
              <a:gd name="connsiteX3" fmla="*/ 0 w 1320800"/>
              <a:gd name="connsiteY3" fmla="*/ 4335794 h 4335794"/>
              <a:gd name="connsiteX0-1" fmla="*/ 0 w 1320800"/>
              <a:gd name="connsiteY0-2" fmla="*/ 4335794 h 4335794"/>
              <a:gd name="connsiteX1-3" fmla="*/ 660400 w 1320800"/>
              <a:gd name="connsiteY1-4" fmla="*/ 0 h 4335794"/>
              <a:gd name="connsiteX2-5" fmla="*/ 990600 w 1320800"/>
              <a:gd name="connsiteY2-6" fmla="*/ 3447768 h 4335794"/>
              <a:gd name="connsiteX3-7" fmla="*/ 1320800 w 1320800"/>
              <a:gd name="connsiteY3-8" fmla="*/ 4335794 h 4335794"/>
              <a:gd name="connsiteX4" fmla="*/ 0 w 1320800"/>
              <a:gd name="connsiteY4" fmla="*/ 4335794 h 4335794"/>
              <a:gd name="connsiteX0-9" fmla="*/ 0 w 1320800"/>
              <a:gd name="connsiteY0-10" fmla="*/ 4335794 h 4335794"/>
              <a:gd name="connsiteX1-11" fmla="*/ 457200 w 1320800"/>
              <a:gd name="connsiteY1-12" fmla="*/ 3041368 h 4335794"/>
              <a:gd name="connsiteX2-13" fmla="*/ 660400 w 1320800"/>
              <a:gd name="connsiteY2-14" fmla="*/ 0 h 4335794"/>
              <a:gd name="connsiteX3-15" fmla="*/ 990600 w 1320800"/>
              <a:gd name="connsiteY3-16" fmla="*/ 3447768 h 4335794"/>
              <a:gd name="connsiteX4-17" fmla="*/ 1320800 w 1320800"/>
              <a:gd name="connsiteY4-18" fmla="*/ 4335794 h 4335794"/>
              <a:gd name="connsiteX5" fmla="*/ 0 w 1320800"/>
              <a:gd name="connsiteY5" fmla="*/ 4335794 h 4335794"/>
              <a:gd name="connsiteX0-19" fmla="*/ 0 w 1320800"/>
              <a:gd name="connsiteY0-20" fmla="*/ 4335794 h 4335794"/>
              <a:gd name="connsiteX1-21" fmla="*/ 457200 w 1320800"/>
              <a:gd name="connsiteY1-22" fmla="*/ 3041368 h 4335794"/>
              <a:gd name="connsiteX2-23" fmla="*/ 660400 w 1320800"/>
              <a:gd name="connsiteY2-24" fmla="*/ 0 h 4335794"/>
              <a:gd name="connsiteX3-25" fmla="*/ 990600 w 1320800"/>
              <a:gd name="connsiteY3-26" fmla="*/ 3447768 h 4335794"/>
              <a:gd name="connsiteX4-27" fmla="*/ 1320800 w 1320800"/>
              <a:gd name="connsiteY4-28" fmla="*/ 4335794 h 4335794"/>
              <a:gd name="connsiteX5-29" fmla="*/ 0 w 1320800"/>
              <a:gd name="connsiteY5-30" fmla="*/ 4335794 h 4335794"/>
              <a:gd name="connsiteX0-31" fmla="*/ 0 w 1320800"/>
              <a:gd name="connsiteY0-32" fmla="*/ 4335794 h 4335794"/>
              <a:gd name="connsiteX1-33" fmla="*/ 457200 w 1320800"/>
              <a:gd name="connsiteY1-34" fmla="*/ 3041368 h 4335794"/>
              <a:gd name="connsiteX2-35" fmla="*/ 660400 w 1320800"/>
              <a:gd name="connsiteY2-36" fmla="*/ 0 h 4335794"/>
              <a:gd name="connsiteX3-37" fmla="*/ 990600 w 1320800"/>
              <a:gd name="connsiteY3-38" fmla="*/ 3447768 h 4335794"/>
              <a:gd name="connsiteX4-39" fmla="*/ 1320800 w 1320800"/>
              <a:gd name="connsiteY4-40" fmla="*/ 4335794 h 4335794"/>
              <a:gd name="connsiteX5-41" fmla="*/ 0 w 1320800"/>
              <a:gd name="connsiteY5-42" fmla="*/ 4335794 h 4335794"/>
              <a:gd name="connsiteX0-43" fmla="*/ 0 w 1320800"/>
              <a:gd name="connsiteY0-44" fmla="*/ 4335794 h 4335794"/>
              <a:gd name="connsiteX1-45" fmla="*/ 431800 w 1320800"/>
              <a:gd name="connsiteY1-46" fmla="*/ 3346168 h 4335794"/>
              <a:gd name="connsiteX2-47" fmla="*/ 660400 w 1320800"/>
              <a:gd name="connsiteY2-48" fmla="*/ 0 h 4335794"/>
              <a:gd name="connsiteX3-49" fmla="*/ 990600 w 1320800"/>
              <a:gd name="connsiteY3-50" fmla="*/ 3447768 h 4335794"/>
              <a:gd name="connsiteX4-51" fmla="*/ 1320800 w 1320800"/>
              <a:gd name="connsiteY4-52" fmla="*/ 4335794 h 4335794"/>
              <a:gd name="connsiteX5-53" fmla="*/ 0 w 1320800"/>
              <a:gd name="connsiteY5-54" fmla="*/ 4335794 h 4335794"/>
              <a:gd name="connsiteX0-55" fmla="*/ 0 w 1320800"/>
              <a:gd name="connsiteY0-56" fmla="*/ 4335794 h 4335794"/>
              <a:gd name="connsiteX1-57" fmla="*/ 431800 w 1320800"/>
              <a:gd name="connsiteY1-58" fmla="*/ 3219168 h 4335794"/>
              <a:gd name="connsiteX2-59" fmla="*/ 660400 w 1320800"/>
              <a:gd name="connsiteY2-60" fmla="*/ 0 h 4335794"/>
              <a:gd name="connsiteX3-61" fmla="*/ 990600 w 1320800"/>
              <a:gd name="connsiteY3-62" fmla="*/ 3447768 h 4335794"/>
              <a:gd name="connsiteX4-63" fmla="*/ 1320800 w 1320800"/>
              <a:gd name="connsiteY4-64" fmla="*/ 4335794 h 4335794"/>
              <a:gd name="connsiteX5-65" fmla="*/ 0 w 1320800"/>
              <a:gd name="connsiteY5-66" fmla="*/ 4335794 h 4335794"/>
              <a:gd name="connsiteX0-67" fmla="*/ 0 w 1320800"/>
              <a:gd name="connsiteY0-68" fmla="*/ 4335794 h 4335794"/>
              <a:gd name="connsiteX1-69" fmla="*/ 431800 w 1320800"/>
              <a:gd name="connsiteY1-70" fmla="*/ 3219168 h 4335794"/>
              <a:gd name="connsiteX2-71" fmla="*/ 660400 w 1320800"/>
              <a:gd name="connsiteY2-72" fmla="*/ 0 h 4335794"/>
              <a:gd name="connsiteX3-73" fmla="*/ 939800 w 1320800"/>
              <a:gd name="connsiteY3-74" fmla="*/ 3269968 h 4335794"/>
              <a:gd name="connsiteX4-75" fmla="*/ 1320800 w 1320800"/>
              <a:gd name="connsiteY4-76" fmla="*/ 4335794 h 4335794"/>
              <a:gd name="connsiteX5-77" fmla="*/ 0 w 1320800"/>
              <a:gd name="connsiteY5-78" fmla="*/ 4335794 h 4335794"/>
              <a:gd name="connsiteX0-79" fmla="*/ 0 w 1320800"/>
              <a:gd name="connsiteY0-80" fmla="*/ 4335794 h 4335794"/>
              <a:gd name="connsiteX1-81" fmla="*/ 431800 w 1320800"/>
              <a:gd name="connsiteY1-82" fmla="*/ 3219168 h 4335794"/>
              <a:gd name="connsiteX2-83" fmla="*/ 660400 w 1320800"/>
              <a:gd name="connsiteY2-84" fmla="*/ 0 h 4335794"/>
              <a:gd name="connsiteX3-85" fmla="*/ 965200 w 1320800"/>
              <a:gd name="connsiteY3-86" fmla="*/ 3193768 h 4335794"/>
              <a:gd name="connsiteX4-87" fmla="*/ 1320800 w 1320800"/>
              <a:gd name="connsiteY4-88" fmla="*/ 4335794 h 4335794"/>
              <a:gd name="connsiteX5-89" fmla="*/ 0 w 1320800"/>
              <a:gd name="connsiteY5-90" fmla="*/ 4335794 h 4335794"/>
              <a:gd name="connsiteX0-91" fmla="*/ 0 w 1320800"/>
              <a:gd name="connsiteY0-92" fmla="*/ 4335794 h 4335794"/>
              <a:gd name="connsiteX1-93" fmla="*/ 355600 w 1320800"/>
              <a:gd name="connsiteY1-94" fmla="*/ 3244568 h 4335794"/>
              <a:gd name="connsiteX2-95" fmla="*/ 660400 w 1320800"/>
              <a:gd name="connsiteY2-96" fmla="*/ 0 h 4335794"/>
              <a:gd name="connsiteX3-97" fmla="*/ 965200 w 1320800"/>
              <a:gd name="connsiteY3-98" fmla="*/ 3193768 h 4335794"/>
              <a:gd name="connsiteX4-99" fmla="*/ 1320800 w 1320800"/>
              <a:gd name="connsiteY4-100" fmla="*/ 4335794 h 4335794"/>
              <a:gd name="connsiteX5-101" fmla="*/ 0 w 1320800"/>
              <a:gd name="connsiteY5-102" fmla="*/ 4335794 h 4335794"/>
              <a:gd name="connsiteX0-103" fmla="*/ 0 w 1320800"/>
              <a:gd name="connsiteY0-104" fmla="*/ 4335794 h 4335794"/>
              <a:gd name="connsiteX1-105" fmla="*/ 355600 w 1320800"/>
              <a:gd name="connsiteY1-106" fmla="*/ 3244568 h 4335794"/>
              <a:gd name="connsiteX2-107" fmla="*/ 660400 w 1320800"/>
              <a:gd name="connsiteY2-108" fmla="*/ 0 h 4335794"/>
              <a:gd name="connsiteX3-109" fmla="*/ 965200 w 1320800"/>
              <a:gd name="connsiteY3-110" fmla="*/ 3244568 h 4335794"/>
              <a:gd name="connsiteX4-111" fmla="*/ 1320800 w 1320800"/>
              <a:gd name="connsiteY4-112" fmla="*/ 4335794 h 4335794"/>
              <a:gd name="connsiteX5-113" fmla="*/ 0 w 1320800"/>
              <a:gd name="connsiteY5-114" fmla="*/ 4335794 h 4335794"/>
              <a:gd name="connsiteX0-115" fmla="*/ 0 w 1320800"/>
              <a:gd name="connsiteY0-116" fmla="*/ 4335794 h 4335794"/>
              <a:gd name="connsiteX1-117" fmla="*/ 355600 w 1320800"/>
              <a:gd name="connsiteY1-118" fmla="*/ 3295368 h 4335794"/>
              <a:gd name="connsiteX2-119" fmla="*/ 660400 w 1320800"/>
              <a:gd name="connsiteY2-120" fmla="*/ 0 h 4335794"/>
              <a:gd name="connsiteX3-121" fmla="*/ 965200 w 1320800"/>
              <a:gd name="connsiteY3-122" fmla="*/ 3244568 h 4335794"/>
              <a:gd name="connsiteX4-123" fmla="*/ 1320800 w 1320800"/>
              <a:gd name="connsiteY4-124" fmla="*/ 4335794 h 4335794"/>
              <a:gd name="connsiteX5-125" fmla="*/ 0 w 1320800"/>
              <a:gd name="connsiteY5-126" fmla="*/ 4335794 h 4335794"/>
              <a:gd name="connsiteX0-127" fmla="*/ 0 w 1320800"/>
              <a:gd name="connsiteY0-128" fmla="*/ 4335794 h 4335794"/>
              <a:gd name="connsiteX1-129" fmla="*/ 355600 w 1320800"/>
              <a:gd name="connsiteY1-130" fmla="*/ 3295368 h 4335794"/>
              <a:gd name="connsiteX2-131" fmla="*/ 660400 w 1320800"/>
              <a:gd name="connsiteY2-132" fmla="*/ 0 h 4335794"/>
              <a:gd name="connsiteX3-133" fmla="*/ 965200 w 1320800"/>
              <a:gd name="connsiteY3-134" fmla="*/ 3244568 h 4335794"/>
              <a:gd name="connsiteX4-135" fmla="*/ 1320800 w 1320800"/>
              <a:gd name="connsiteY4-136" fmla="*/ 4335794 h 4335794"/>
              <a:gd name="connsiteX5-137" fmla="*/ 0 w 1320800"/>
              <a:gd name="connsiteY5-138" fmla="*/ 4335794 h 4335794"/>
              <a:gd name="connsiteX0-139" fmla="*/ 0 w 1320800"/>
              <a:gd name="connsiteY0-140" fmla="*/ 4335794 h 4335794"/>
              <a:gd name="connsiteX1-141" fmla="*/ 355600 w 1320800"/>
              <a:gd name="connsiteY1-142" fmla="*/ 3295368 h 4335794"/>
              <a:gd name="connsiteX2-143" fmla="*/ 660400 w 1320800"/>
              <a:gd name="connsiteY2-144" fmla="*/ 0 h 4335794"/>
              <a:gd name="connsiteX3-145" fmla="*/ 965200 w 1320800"/>
              <a:gd name="connsiteY3-146" fmla="*/ 3244568 h 4335794"/>
              <a:gd name="connsiteX4-147" fmla="*/ 1320800 w 1320800"/>
              <a:gd name="connsiteY4-148" fmla="*/ 4335794 h 4335794"/>
              <a:gd name="connsiteX5-149" fmla="*/ 0 w 1320800"/>
              <a:gd name="connsiteY5-150" fmla="*/ 4335794 h 4335794"/>
              <a:gd name="connsiteX0-151" fmla="*/ 0 w 1320800"/>
              <a:gd name="connsiteY0-152" fmla="*/ 4335794 h 4335794"/>
              <a:gd name="connsiteX1-153" fmla="*/ 355600 w 1320800"/>
              <a:gd name="connsiteY1-154" fmla="*/ 3295368 h 4335794"/>
              <a:gd name="connsiteX2-155" fmla="*/ 660400 w 1320800"/>
              <a:gd name="connsiteY2-156" fmla="*/ 0 h 4335794"/>
              <a:gd name="connsiteX3-157" fmla="*/ 965200 w 1320800"/>
              <a:gd name="connsiteY3-158" fmla="*/ 3244568 h 4335794"/>
              <a:gd name="connsiteX4-159" fmla="*/ 1320800 w 1320800"/>
              <a:gd name="connsiteY4-160" fmla="*/ 4335794 h 4335794"/>
              <a:gd name="connsiteX5-161" fmla="*/ 0 w 1320800"/>
              <a:gd name="connsiteY5-162" fmla="*/ 4335794 h 4335794"/>
              <a:gd name="connsiteX0-163" fmla="*/ 0 w 1320800"/>
              <a:gd name="connsiteY0-164" fmla="*/ 4335794 h 4335794"/>
              <a:gd name="connsiteX1-165" fmla="*/ 355600 w 1320800"/>
              <a:gd name="connsiteY1-166" fmla="*/ 3295368 h 4335794"/>
              <a:gd name="connsiteX2-167" fmla="*/ 660400 w 1320800"/>
              <a:gd name="connsiteY2-168" fmla="*/ 0 h 4335794"/>
              <a:gd name="connsiteX3-169" fmla="*/ 965200 w 1320800"/>
              <a:gd name="connsiteY3-170" fmla="*/ 3244568 h 4335794"/>
              <a:gd name="connsiteX4-171" fmla="*/ 1320800 w 1320800"/>
              <a:gd name="connsiteY4-172" fmla="*/ 4335794 h 4335794"/>
              <a:gd name="connsiteX5-173" fmla="*/ 0 w 1320800"/>
              <a:gd name="connsiteY5-174" fmla="*/ 4335794 h 4335794"/>
              <a:gd name="connsiteX0-175" fmla="*/ 0 w 1320800"/>
              <a:gd name="connsiteY0-176" fmla="*/ 4335794 h 4335794"/>
              <a:gd name="connsiteX1-177" fmla="*/ 355600 w 1320800"/>
              <a:gd name="connsiteY1-178" fmla="*/ 3295368 h 4335794"/>
              <a:gd name="connsiteX2-179" fmla="*/ 660400 w 1320800"/>
              <a:gd name="connsiteY2-180" fmla="*/ 0 h 4335794"/>
              <a:gd name="connsiteX3-181" fmla="*/ 965200 w 1320800"/>
              <a:gd name="connsiteY3-182" fmla="*/ 3244568 h 4335794"/>
              <a:gd name="connsiteX4-183" fmla="*/ 1320800 w 1320800"/>
              <a:gd name="connsiteY4-184" fmla="*/ 4335794 h 4335794"/>
              <a:gd name="connsiteX5-185" fmla="*/ 0 w 1320800"/>
              <a:gd name="connsiteY5-186" fmla="*/ 4335794 h 4335794"/>
              <a:gd name="connsiteX0-187" fmla="*/ 0 w 1320800"/>
              <a:gd name="connsiteY0-188" fmla="*/ 4335794 h 4335794"/>
              <a:gd name="connsiteX1-189" fmla="*/ 355600 w 1320800"/>
              <a:gd name="connsiteY1-190" fmla="*/ 3295368 h 4335794"/>
              <a:gd name="connsiteX2-191" fmla="*/ 660400 w 1320800"/>
              <a:gd name="connsiteY2-192" fmla="*/ 0 h 4335794"/>
              <a:gd name="connsiteX3-193" fmla="*/ 965200 w 1320800"/>
              <a:gd name="connsiteY3-194" fmla="*/ 3244568 h 4335794"/>
              <a:gd name="connsiteX4-195" fmla="*/ 1320800 w 1320800"/>
              <a:gd name="connsiteY4-196" fmla="*/ 4335794 h 4335794"/>
              <a:gd name="connsiteX5-197" fmla="*/ 0 w 1320800"/>
              <a:gd name="connsiteY5-198" fmla="*/ 4335794 h 4335794"/>
              <a:gd name="connsiteX0-199" fmla="*/ 0 w 1320800"/>
              <a:gd name="connsiteY0-200" fmla="*/ 4335794 h 4335794"/>
              <a:gd name="connsiteX1-201" fmla="*/ 355600 w 1320800"/>
              <a:gd name="connsiteY1-202" fmla="*/ 3295368 h 4335794"/>
              <a:gd name="connsiteX2-203" fmla="*/ 660400 w 1320800"/>
              <a:gd name="connsiteY2-204" fmla="*/ 0 h 4335794"/>
              <a:gd name="connsiteX3-205" fmla="*/ 965200 w 1320800"/>
              <a:gd name="connsiteY3-206" fmla="*/ 3244568 h 4335794"/>
              <a:gd name="connsiteX4-207" fmla="*/ 1320800 w 1320800"/>
              <a:gd name="connsiteY4-208" fmla="*/ 4335794 h 4335794"/>
              <a:gd name="connsiteX5-209" fmla="*/ 0 w 1320800"/>
              <a:gd name="connsiteY5-210" fmla="*/ 4335794 h 4335794"/>
              <a:gd name="connsiteX0-211" fmla="*/ 0 w 1320800"/>
              <a:gd name="connsiteY0-212" fmla="*/ 4335794 h 4335794"/>
              <a:gd name="connsiteX1-213" fmla="*/ 355600 w 1320800"/>
              <a:gd name="connsiteY1-214" fmla="*/ 3244568 h 4335794"/>
              <a:gd name="connsiteX2-215" fmla="*/ 660400 w 1320800"/>
              <a:gd name="connsiteY2-216" fmla="*/ 0 h 4335794"/>
              <a:gd name="connsiteX3-217" fmla="*/ 965200 w 1320800"/>
              <a:gd name="connsiteY3-218" fmla="*/ 3244568 h 4335794"/>
              <a:gd name="connsiteX4-219" fmla="*/ 1320800 w 1320800"/>
              <a:gd name="connsiteY4-220" fmla="*/ 4335794 h 4335794"/>
              <a:gd name="connsiteX5-221" fmla="*/ 0 w 1320800"/>
              <a:gd name="connsiteY5-222" fmla="*/ 4335794 h 4335794"/>
              <a:gd name="connsiteX0-223" fmla="*/ 0 w 1320800"/>
              <a:gd name="connsiteY0-224" fmla="*/ 4335794 h 4335794"/>
              <a:gd name="connsiteX1-225" fmla="*/ 304800 w 1320800"/>
              <a:gd name="connsiteY1-226" fmla="*/ 3269968 h 4335794"/>
              <a:gd name="connsiteX2-227" fmla="*/ 660400 w 1320800"/>
              <a:gd name="connsiteY2-228" fmla="*/ 0 h 4335794"/>
              <a:gd name="connsiteX3-229" fmla="*/ 965200 w 1320800"/>
              <a:gd name="connsiteY3-230" fmla="*/ 3244568 h 4335794"/>
              <a:gd name="connsiteX4-231" fmla="*/ 1320800 w 1320800"/>
              <a:gd name="connsiteY4-232" fmla="*/ 4335794 h 4335794"/>
              <a:gd name="connsiteX5-233" fmla="*/ 0 w 1320800"/>
              <a:gd name="connsiteY5-234" fmla="*/ 4335794 h 4335794"/>
              <a:gd name="connsiteX0-235" fmla="*/ 0 w 1320800"/>
              <a:gd name="connsiteY0-236" fmla="*/ 4335794 h 4335794"/>
              <a:gd name="connsiteX1-237" fmla="*/ 279400 w 1320800"/>
              <a:gd name="connsiteY1-238" fmla="*/ 3244568 h 4335794"/>
              <a:gd name="connsiteX2-239" fmla="*/ 660400 w 1320800"/>
              <a:gd name="connsiteY2-240" fmla="*/ 0 h 4335794"/>
              <a:gd name="connsiteX3-241" fmla="*/ 965200 w 1320800"/>
              <a:gd name="connsiteY3-242" fmla="*/ 3244568 h 4335794"/>
              <a:gd name="connsiteX4-243" fmla="*/ 1320800 w 1320800"/>
              <a:gd name="connsiteY4-244" fmla="*/ 4335794 h 4335794"/>
              <a:gd name="connsiteX5-245" fmla="*/ 0 w 1320800"/>
              <a:gd name="connsiteY5-246" fmla="*/ 4335794 h 4335794"/>
              <a:gd name="connsiteX0-247" fmla="*/ 0 w 1320800"/>
              <a:gd name="connsiteY0-248" fmla="*/ 4335794 h 4335794"/>
              <a:gd name="connsiteX1-249" fmla="*/ 279400 w 1320800"/>
              <a:gd name="connsiteY1-250" fmla="*/ 3244568 h 4335794"/>
              <a:gd name="connsiteX2-251" fmla="*/ 660400 w 1320800"/>
              <a:gd name="connsiteY2-252" fmla="*/ 0 h 4335794"/>
              <a:gd name="connsiteX3-253" fmla="*/ 1016000 w 1320800"/>
              <a:gd name="connsiteY3-254" fmla="*/ 3269968 h 4335794"/>
              <a:gd name="connsiteX4-255" fmla="*/ 1320800 w 1320800"/>
              <a:gd name="connsiteY4-256" fmla="*/ 4335794 h 4335794"/>
              <a:gd name="connsiteX5-257" fmla="*/ 0 w 1320800"/>
              <a:gd name="connsiteY5-258" fmla="*/ 4335794 h 4335794"/>
              <a:gd name="connsiteX0-259" fmla="*/ 0 w 1320800"/>
              <a:gd name="connsiteY0-260" fmla="*/ 4335794 h 4335794"/>
              <a:gd name="connsiteX1-261" fmla="*/ 279400 w 1320800"/>
              <a:gd name="connsiteY1-262" fmla="*/ 3320768 h 4335794"/>
              <a:gd name="connsiteX2-263" fmla="*/ 660400 w 1320800"/>
              <a:gd name="connsiteY2-264" fmla="*/ 0 h 4335794"/>
              <a:gd name="connsiteX3-265" fmla="*/ 1016000 w 1320800"/>
              <a:gd name="connsiteY3-266" fmla="*/ 3269968 h 4335794"/>
              <a:gd name="connsiteX4-267" fmla="*/ 1320800 w 1320800"/>
              <a:gd name="connsiteY4-268" fmla="*/ 4335794 h 4335794"/>
              <a:gd name="connsiteX5-269" fmla="*/ 0 w 1320800"/>
              <a:gd name="connsiteY5-270" fmla="*/ 4335794 h 4335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29" y="connsiteY5-30"/>
              </a:cxn>
            </a:cxnLst>
            <a:rect l="l" t="t" r="r" b="b"/>
            <a:pathLst>
              <a:path w="1320800" h="4335794">
                <a:moveTo>
                  <a:pt x="0" y="4335794"/>
                </a:moveTo>
                <a:cubicBezTo>
                  <a:pt x="67733" y="3836585"/>
                  <a:pt x="135467" y="3845377"/>
                  <a:pt x="279400" y="3320768"/>
                </a:cubicBezTo>
                <a:cubicBezTo>
                  <a:pt x="381000" y="2374712"/>
                  <a:pt x="558800" y="1098456"/>
                  <a:pt x="660400" y="0"/>
                </a:cubicBezTo>
                <a:cubicBezTo>
                  <a:pt x="787400" y="903723"/>
                  <a:pt x="889000" y="2340845"/>
                  <a:pt x="1016000" y="3269968"/>
                </a:cubicBezTo>
                <a:cubicBezTo>
                  <a:pt x="1134533" y="3760710"/>
                  <a:pt x="1202267" y="3972052"/>
                  <a:pt x="1320800" y="4335794"/>
                </a:cubicBezTo>
                <a:lnTo>
                  <a:pt x="0" y="4335794"/>
                </a:lnTo>
                <a:close/>
              </a:path>
            </a:pathLst>
          </a:custGeom>
          <a:gradFill flip="none" rotWithShape="1">
            <a:gsLst>
              <a:gs pos="100000">
                <a:srgbClr val="80C488"/>
              </a:gs>
              <a:gs pos="0">
                <a:srgbClr val="2CA6E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930"/>
            <a:endParaRPr lang="zh-CN" altLang="en-US" sz="2500">
              <a:solidFill>
                <a:schemeClr val="bg1"/>
              </a:solidFill>
              <a:latin typeface="Microsoft YaHei"/>
              <a:ea typeface="Microsoft YaHei"/>
              <a:cs typeface="Helvetica"/>
            </a:endParaRPr>
          </a:p>
        </p:txBody>
      </p:sp>
      <p:sp>
        <p:nvSpPr>
          <p:cNvPr id="49" name="三角形 47"/>
          <p:cNvSpPr/>
          <p:nvPr/>
        </p:nvSpPr>
        <p:spPr>
          <a:xfrm>
            <a:off x="5890592" y="4299501"/>
            <a:ext cx="234000" cy="630000"/>
          </a:xfrm>
          <a:custGeom>
            <a:avLst/>
            <a:gdLst>
              <a:gd name="connsiteX0" fmla="*/ 0 w 1320800"/>
              <a:gd name="connsiteY0" fmla="*/ 4335794 h 4335794"/>
              <a:gd name="connsiteX1" fmla="*/ 660400 w 1320800"/>
              <a:gd name="connsiteY1" fmla="*/ 0 h 4335794"/>
              <a:gd name="connsiteX2" fmla="*/ 1320800 w 1320800"/>
              <a:gd name="connsiteY2" fmla="*/ 4335794 h 4335794"/>
              <a:gd name="connsiteX3" fmla="*/ 0 w 1320800"/>
              <a:gd name="connsiteY3" fmla="*/ 4335794 h 4335794"/>
              <a:gd name="connsiteX0-1" fmla="*/ 0 w 1320800"/>
              <a:gd name="connsiteY0-2" fmla="*/ 4335794 h 4335794"/>
              <a:gd name="connsiteX1-3" fmla="*/ 660400 w 1320800"/>
              <a:gd name="connsiteY1-4" fmla="*/ 0 h 4335794"/>
              <a:gd name="connsiteX2-5" fmla="*/ 990600 w 1320800"/>
              <a:gd name="connsiteY2-6" fmla="*/ 3447768 h 4335794"/>
              <a:gd name="connsiteX3-7" fmla="*/ 1320800 w 1320800"/>
              <a:gd name="connsiteY3-8" fmla="*/ 4335794 h 4335794"/>
              <a:gd name="connsiteX4" fmla="*/ 0 w 1320800"/>
              <a:gd name="connsiteY4" fmla="*/ 4335794 h 4335794"/>
              <a:gd name="connsiteX0-9" fmla="*/ 0 w 1320800"/>
              <a:gd name="connsiteY0-10" fmla="*/ 4335794 h 4335794"/>
              <a:gd name="connsiteX1-11" fmla="*/ 457200 w 1320800"/>
              <a:gd name="connsiteY1-12" fmla="*/ 3041368 h 4335794"/>
              <a:gd name="connsiteX2-13" fmla="*/ 660400 w 1320800"/>
              <a:gd name="connsiteY2-14" fmla="*/ 0 h 4335794"/>
              <a:gd name="connsiteX3-15" fmla="*/ 990600 w 1320800"/>
              <a:gd name="connsiteY3-16" fmla="*/ 3447768 h 4335794"/>
              <a:gd name="connsiteX4-17" fmla="*/ 1320800 w 1320800"/>
              <a:gd name="connsiteY4-18" fmla="*/ 4335794 h 4335794"/>
              <a:gd name="connsiteX5" fmla="*/ 0 w 1320800"/>
              <a:gd name="connsiteY5" fmla="*/ 4335794 h 4335794"/>
              <a:gd name="connsiteX0-19" fmla="*/ 0 w 1320800"/>
              <a:gd name="connsiteY0-20" fmla="*/ 4335794 h 4335794"/>
              <a:gd name="connsiteX1-21" fmla="*/ 457200 w 1320800"/>
              <a:gd name="connsiteY1-22" fmla="*/ 3041368 h 4335794"/>
              <a:gd name="connsiteX2-23" fmla="*/ 660400 w 1320800"/>
              <a:gd name="connsiteY2-24" fmla="*/ 0 h 4335794"/>
              <a:gd name="connsiteX3-25" fmla="*/ 990600 w 1320800"/>
              <a:gd name="connsiteY3-26" fmla="*/ 3447768 h 4335794"/>
              <a:gd name="connsiteX4-27" fmla="*/ 1320800 w 1320800"/>
              <a:gd name="connsiteY4-28" fmla="*/ 4335794 h 4335794"/>
              <a:gd name="connsiteX5-29" fmla="*/ 0 w 1320800"/>
              <a:gd name="connsiteY5-30" fmla="*/ 4335794 h 4335794"/>
              <a:gd name="connsiteX0-31" fmla="*/ 0 w 1320800"/>
              <a:gd name="connsiteY0-32" fmla="*/ 4335794 h 4335794"/>
              <a:gd name="connsiteX1-33" fmla="*/ 457200 w 1320800"/>
              <a:gd name="connsiteY1-34" fmla="*/ 3041368 h 4335794"/>
              <a:gd name="connsiteX2-35" fmla="*/ 660400 w 1320800"/>
              <a:gd name="connsiteY2-36" fmla="*/ 0 h 4335794"/>
              <a:gd name="connsiteX3-37" fmla="*/ 990600 w 1320800"/>
              <a:gd name="connsiteY3-38" fmla="*/ 3447768 h 4335794"/>
              <a:gd name="connsiteX4-39" fmla="*/ 1320800 w 1320800"/>
              <a:gd name="connsiteY4-40" fmla="*/ 4335794 h 4335794"/>
              <a:gd name="connsiteX5-41" fmla="*/ 0 w 1320800"/>
              <a:gd name="connsiteY5-42" fmla="*/ 4335794 h 4335794"/>
              <a:gd name="connsiteX0-43" fmla="*/ 0 w 1320800"/>
              <a:gd name="connsiteY0-44" fmla="*/ 4335794 h 4335794"/>
              <a:gd name="connsiteX1-45" fmla="*/ 431800 w 1320800"/>
              <a:gd name="connsiteY1-46" fmla="*/ 3346168 h 4335794"/>
              <a:gd name="connsiteX2-47" fmla="*/ 660400 w 1320800"/>
              <a:gd name="connsiteY2-48" fmla="*/ 0 h 4335794"/>
              <a:gd name="connsiteX3-49" fmla="*/ 990600 w 1320800"/>
              <a:gd name="connsiteY3-50" fmla="*/ 3447768 h 4335794"/>
              <a:gd name="connsiteX4-51" fmla="*/ 1320800 w 1320800"/>
              <a:gd name="connsiteY4-52" fmla="*/ 4335794 h 4335794"/>
              <a:gd name="connsiteX5-53" fmla="*/ 0 w 1320800"/>
              <a:gd name="connsiteY5-54" fmla="*/ 4335794 h 4335794"/>
              <a:gd name="connsiteX0-55" fmla="*/ 0 w 1320800"/>
              <a:gd name="connsiteY0-56" fmla="*/ 4335794 h 4335794"/>
              <a:gd name="connsiteX1-57" fmla="*/ 431800 w 1320800"/>
              <a:gd name="connsiteY1-58" fmla="*/ 3219168 h 4335794"/>
              <a:gd name="connsiteX2-59" fmla="*/ 660400 w 1320800"/>
              <a:gd name="connsiteY2-60" fmla="*/ 0 h 4335794"/>
              <a:gd name="connsiteX3-61" fmla="*/ 990600 w 1320800"/>
              <a:gd name="connsiteY3-62" fmla="*/ 3447768 h 4335794"/>
              <a:gd name="connsiteX4-63" fmla="*/ 1320800 w 1320800"/>
              <a:gd name="connsiteY4-64" fmla="*/ 4335794 h 4335794"/>
              <a:gd name="connsiteX5-65" fmla="*/ 0 w 1320800"/>
              <a:gd name="connsiteY5-66" fmla="*/ 4335794 h 4335794"/>
              <a:gd name="connsiteX0-67" fmla="*/ 0 w 1320800"/>
              <a:gd name="connsiteY0-68" fmla="*/ 4335794 h 4335794"/>
              <a:gd name="connsiteX1-69" fmla="*/ 431800 w 1320800"/>
              <a:gd name="connsiteY1-70" fmla="*/ 3219168 h 4335794"/>
              <a:gd name="connsiteX2-71" fmla="*/ 660400 w 1320800"/>
              <a:gd name="connsiteY2-72" fmla="*/ 0 h 4335794"/>
              <a:gd name="connsiteX3-73" fmla="*/ 939800 w 1320800"/>
              <a:gd name="connsiteY3-74" fmla="*/ 3269968 h 4335794"/>
              <a:gd name="connsiteX4-75" fmla="*/ 1320800 w 1320800"/>
              <a:gd name="connsiteY4-76" fmla="*/ 4335794 h 4335794"/>
              <a:gd name="connsiteX5-77" fmla="*/ 0 w 1320800"/>
              <a:gd name="connsiteY5-78" fmla="*/ 4335794 h 4335794"/>
              <a:gd name="connsiteX0-79" fmla="*/ 0 w 1320800"/>
              <a:gd name="connsiteY0-80" fmla="*/ 4335794 h 4335794"/>
              <a:gd name="connsiteX1-81" fmla="*/ 431800 w 1320800"/>
              <a:gd name="connsiteY1-82" fmla="*/ 3219168 h 4335794"/>
              <a:gd name="connsiteX2-83" fmla="*/ 660400 w 1320800"/>
              <a:gd name="connsiteY2-84" fmla="*/ 0 h 4335794"/>
              <a:gd name="connsiteX3-85" fmla="*/ 965200 w 1320800"/>
              <a:gd name="connsiteY3-86" fmla="*/ 3193768 h 4335794"/>
              <a:gd name="connsiteX4-87" fmla="*/ 1320800 w 1320800"/>
              <a:gd name="connsiteY4-88" fmla="*/ 4335794 h 4335794"/>
              <a:gd name="connsiteX5-89" fmla="*/ 0 w 1320800"/>
              <a:gd name="connsiteY5-90" fmla="*/ 4335794 h 4335794"/>
              <a:gd name="connsiteX0-91" fmla="*/ 0 w 1320800"/>
              <a:gd name="connsiteY0-92" fmla="*/ 4335794 h 4335794"/>
              <a:gd name="connsiteX1-93" fmla="*/ 355600 w 1320800"/>
              <a:gd name="connsiteY1-94" fmla="*/ 3244568 h 4335794"/>
              <a:gd name="connsiteX2-95" fmla="*/ 660400 w 1320800"/>
              <a:gd name="connsiteY2-96" fmla="*/ 0 h 4335794"/>
              <a:gd name="connsiteX3-97" fmla="*/ 965200 w 1320800"/>
              <a:gd name="connsiteY3-98" fmla="*/ 3193768 h 4335794"/>
              <a:gd name="connsiteX4-99" fmla="*/ 1320800 w 1320800"/>
              <a:gd name="connsiteY4-100" fmla="*/ 4335794 h 4335794"/>
              <a:gd name="connsiteX5-101" fmla="*/ 0 w 1320800"/>
              <a:gd name="connsiteY5-102" fmla="*/ 4335794 h 4335794"/>
              <a:gd name="connsiteX0-103" fmla="*/ 0 w 1320800"/>
              <a:gd name="connsiteY0-104" fmla="*/ 4335794 h 4335794"/>
              <a:gd name="connsiteX1-105" fmla="*/ 355600 w 1320800"/>
              <a:gd name="connsiteY1-106" fmla="*/ 3244568 h 4335794"/>
              <a:gd name="connsiteX2-107" fmla="*/ 660400 w 1320800"/>
              <a:gd name="connsiteY2-108" fmla="*/ 0 h 4335794"/>
              <a:gd name="connsiteX3-109" fmla="*/ 965200 w 1320800"/>
              <a:gd name="connsiteY3-110" fmla="*/ 3244568 h 4335794"/>
              <a:gd name="connsiteX4-111" fmla="*/ 1320800 w 1320800"/>
              <a:gd name="connsiteY4-112" fmla="*/ 4335794 h 4335794"/>
              <a:gd name="connsiteX5-113" fmla="*/ 0 w 1320800"/>
              <a:gd name="connsiteY5-114" fmla="*/ 4335794 h 4335794"/>
              <a:gd name="connsiteX0-115" fmla="*/ 0 w 1320800"/>
              <a:gd name="connsiteY0-116" fmla="*/ 4335794 h 4335794"/>
              <a:gd name="connsiteX1-117" fmla="*/ 355600 w 1320800"/>
              <a:gd name="connsiteY1-118" fmla="*/ 3295368 h 4335794"/>
              <a:gd name="connsiteX2-119" fmla="*/ 660400 w 1320800"/>
              <a:gd name="connsiteY2-120" fmla="*/ 0 h 4335794"/>
              <a:gd name="connsiteX3-121" fmla="*/ 965200 w 1320800"/>
              <a:gd name="connsiteY3-122" fmla="*/ 3244568 h 4335794"/>
              <a:gd name="connsiteX4-123" fmla="*/ 1320800 w 1320800"/>
              <a:gd name="connsiteY4-124" fmla="*/ 4335794 h 4335794"/>
              <a:gd name="connsiteX5-125" fmla="*/ 0 w 1320800"/>
              <a:gd name="connsiteY5-126" fmla="*/ 4335794 h 4335794"/>
              <a:gd name="connsiteX0-127" fmla="*/ 0 w 1320800"/>
              <a:gd name="connsiteY0-128" fmla="*/ 4335794 h 4335794"/>
              <a:gd name="connsiteX1-129" fmla="*/ 355600 w 1320800"/>
              <a:gd name="connsiteY1-130" fmla="*/ 3295368 h 4335794"/>
              <a:gd name="connsiteX2-131" fmla="*/ 660400 w 1320800"/>
              <a:gd name="connsiteY2-132" fmla="*/ 0 h 4335794"/>
              <a:gd name="connsiteX3-133" fmla="*/ 965200 w 1320800"/>
              <a:gd name="connsiteY3-134" fmla="*/ 3244568 h 4335794"/>
              <a:gd name="connsiteX4-135" fmla="*/ 1320800 w 1320800"/>
              <a:gd name="connsiteY4-136" fmla="*/ 4335794 h 4335794"/>
              <a:gd name="connsiteX5-137" fmla="*/ 0 w 1320800"/>
              <a:gd name="connsiteY5-138" fmla="*/ 4335794 h 4335794"/>
              <a:gd name="connsiteX0-139" fmla="*/ 0 w 1320800"/>
              <a:gd name="connsiteY0-140" fmla="*/ 4335794 h 4335794"/>
              <a:gd name="connsiteX1-141" fmla="*/ 355600 w 1320800"/>
              <a:gd name="connsiteY1-142" fmla="*/ 3295368 h 4335794"/>
              <a:gd name="connsiteX2-143" fmla="*/ 660400 w 1320800"/>
              <a:gd name="connsiteY2-144" fmla="*/ 0 h 4335794"/>
              <a:gd name="connsiteX3-145" fmla="*/ 965200 w 1320800"/>
              <a:gd name="connsiteY3-146" fmla="*/ 3244568 h 4335794"/>
              <a:gd name="connsiteX4-147" fmla="*/ 1320800 w 1320800"/>
              <a:gd name="connsiteY4-148" fmla="*/ 4335794 h 4335794"/>
              <a:gd name="connsiteX5-149" fmla="*/ 0 w 1320800"/>
              <a:gd name="connsiteY5-150" fmla="*/ 4335794 h 4335794"/>
              <a:gd name="connsiteX0-151" fmla="*/ 0 w 1320800"/>
              <a:gd name="connsiteY0-152" fmla="*/ 4335794 h 4335794"/>
              <a:gd name="connsiteX1-153" fmla="*/ 355600 w 1320800"/>
              <a:gd name="connsiteY1-154" fmla="*/ 3295368 h 4335794"/>
              <a:gd name="connsiteX2-155" fmla="*/ 660400 w 1320800"/>
              <a:gd name="connsiteY2-156" fmla="*/ 0 h 4335794"/>
              <a:gd name="connsiteX3-157" fmla="*/ 965200 w 1320800"/>
              <a:gd name="connsiteY3-158" fmla="*/ 3244568 h 4335794"/>
              <a:gd name="connsiteX4-159" fmla="*/ 1320800 w 1320800"/>
              <a:gd name="connsiteY4-160" fmla="*/ 4335794 h 4335794"/>
              <a:gd name="connsiteX5-161" fmla="*/ 0 w 1320800"/>
              <a:gd name="connsiteY5-162" fmla="*/ 4335794 h 4335794"/>
              <a:gd name="connsiteX0-163" fmla="*/ 0 w 1320800"/>
              <a:gd name="connsiteY0-164" fmla="*/ 4335794 h 4335794"/>
              <a:gd name="connsiteX1-165" fmla="*/ 355600 w 1320800"/>
              <a:gd name="connsiteY1-166" fmla="*/ 3295368 h 4335794"/>
              <a:gd name="connsiteX2-167" fmla="*/ 660400 w 1320800"/>
              <a:gd name="connsiteY2-168" fmla="*/ 0 h 4335794"/>
              <a:gd name="connsiteX3-169" fmla="*/ 965200 w 1320800"/>
              <a:gd name="connsiteY3-170" fmla="*/ 3244568 h 4335794"/>
              <a:gd name="connsiteX4-171" fmla="*/ 1320800 w 1320800"/>
              <a:gd name="connsiteY4-172" fmla="*/ 4335794 h 4335794"/>
              <a:gd name="connsiteX5-173" fmla="*/ 0 w 1320800"/>
              <a:gd name="connsiteY5-174" fmla="*/ 4335794 h 4335794"/>
              <a:gd name="connsiteX0-175" fmla="*/ 0 w 1320800"/>
              <a:gd name="connsiteY0-176" fmla="*/ 4335794 h 4335794"/>
              <a:gd name="connsiteX1-177" fmla="*/ 355600 w 1320800"/>
              <a:gd name="connsiteY1-178" fmla="*/ 3295368 h 4335794"/>
              <a:gd name="connsiteX2-179" fmla="*/ 660400 w 1320800"/>
              <a:gd name="connsiteY2-180" fmla="*/ 0 h 4335794"/>
              <a:gd name="connsiteX3-181" fmla="*/ 965200 w 1320800"/>
              <a:gd name="connsiteY3-182" fmla="*/ 3244568 h 4335794"/>
              <a:gd name="connsiteX4-183" fmla="*/ 1320800 w 1320800"/>
              <a:gd name="connsiteY4-184" fmla="*/ 4335794 h 4335794"/>
              <a:gd name="connsiteX5-185" fmla="*/ 0 w 1320800"/>
              <a:gd name="connsiteY5-186" fmla="*/ 4335794 h 4335794"/>
              <a:gd name="connsiteX0-187" fmla="*/ 0 w 1320800"/>
              <a:gd name="connsiteY0-188" fmla="*/ 4335794 h 4335794"/>
              <a:gd name="connsiteX1-189" fmla="*/ 355600 w 1320800"/>
              <a:gd name="connsiteY1-190" fmla="*/ 3295368 h 4335794"/>
              <a:gd name="connsiteX2-191" fmla="*/ 660400 w 1320800"/>
              <a:gd name="connsiteY2-192" fmla="*/ 0 h 4335794"/>
              <a:gd name="connsiteX3-193" fmla="*/ 965200 w 1320800"/>
              <a:gd name="connsiteY3-194" fmla="*/ 3244568 h 4335794"/>
              <a:gd name="connsiteX4-195" fmla="*/ 1320800 w 1320800"/>
              <a:gd name="connsiteY4-196" fmla="*/ 4335794 h 4335794"/>
              <a:gd name="connsiteX5-197" fmla="*/ 0 w 1320800"/>
              <a:gd name="connsiteY5-198" fmla="*/ 4335794 h 4335794"/>
              <a:gd name="connsiteX0-199" fmla="*/ 0 w 1320800"/>
              <a:gd name="connsiteY0-200" fmla="*/ 4335794 h 4335794"/>
              <a:gd name="connsiteX1-201" fmla="*/ 355600 w 1320800"/>
              <a:gd name="connsiteY1-202" fmla="*/ 3295368 h 4335794"/>
              <a:gd name="connsiteX2-203" fmla="*/ 660400 w 1320800"/>
              <a:gd name="connsiteY2-204" fmla="*/ 0 h 4335794"/>
              <a:gd name="connsiteX3-205" fmla="*/ 965200 w 1320800"/>
              <a:gd name="connsiteY3-206" fmla="*/ 3244568 h 4335794"/>
              <a:gd name="connsiteX4-207" fmla="*/ 1320800 w 1320800"/>
              <a:gd name="connsiteY4-208" fmla="*/ 4335794 h 4335794"/>
              <a:gd name="connsiteX5-209" fmla="*/ 0 w 1320800"/>
              <a:gd name="connsiteY5-210" fmla="*/ 4335794 h 4335794"/>
              <a:gd name="connsiteX0-211" fmla="*/ 0 w 1320800"/>
              <a:gd name="connsiteY0-212" fmla="*/ 4335794 h 4335794"/>
              <a:gd name="connsiteX1-213" fmla="*/ 355600 w 1320800"/>
              <a:gd name="connsiteY1-214" fmla="*/ 3244568 h 4335794"/>
              <a:gd name="connsiteX2-215" fmla="*/ 660400 w 1320800"/>
              <a:gd name="connsiteY2-216" fmla="*/ 0 h 4335794"/>
              <a:gd name="connsiteX3-217" fmla="*/ 965200 w 1320800"/>
              <a:gd name="connsiteY3-218" fmla="*/ 3244568 h 4335794"/>
              <a:gd name="connsiteX4-219" fmla="*/ 1320800 w 1320800"/>
              <a:gd name="connsiteY4-220" fmla="*/ 4335794 h 4335794"/>
              <a:gd name="connsiteX5-221" fmla="*/ 0 w 1320800"/>
              <a:gd name="connsiteY5-222" fmla="*/ 4335794 h 4335794"/>
              <a:gd name="connsiteX0-223" fmla="*/ 0 w 1320800"/>
              <a:gd name="connsiteY0-224" fmla="*/ 4335794 h 4335794"/>
              <a:gd name="connsiteX1-225" fmla="*/ 304800 w 1320800"/>
              <a:gd name="connsiteY1-226" fmla="*/ 3269968 h 4335794"/>
              <a:gd name="connsiteX2-227" fmla="*/ 660400 w 1320800"/>
              <a:gd name="connsiteY2-228" fmla="*/ 0 h 4335794"/>
              <a:gd name="connsiteX3-229" fmla="*/ 965200 w 1320800"/>
              <a:gd name="connsiteY3-230" fmla="*/ 3244568 h 4335794"/>
              <a:gd name="connsiteX4-231" fmla="*/ 1320800 w 1320800"/>
              <a:gd name="connsiteY4-232" fmla="*/ 4335794 h 4335794"/>
              <a:gd name="connsiteX5-233" fmla="*/ 0 w 1320800"/>
              <a:gd name="connsiteY5-234" fmla="*/ 4335794 h 4335794"/>
              <a:gd name="connsiteX0-235" fmla="*/ 0 w 1320800"/>
              <a:gd name="connsiteY0-236" fmla="*/ 4335794 h 4335794"/>
              <a:gd name="connsiteX1-237" fmla="*/ 279400 w 1320800"/>
              <a:gd name="connsiteY1-238" fmla="*/ 3244568 h 4335794"/>
              <a:gd name="connsiteX2-239" fmla="*/ 660400 w 1320800"/>
              <a:gd name="connsiteY2-240" fmla="*/ 0 h 4335794"/>
              <a:gd name="connsiteX3-241" fmla="*/ 965200 w 1320800"/>
              <a:gd name="connsiteY3-242" fmla="*/ 3244568 h 4335794"/>
              <a:gd name="connsiteX4-243" fmla="*/ 1320800 w 1320800"/>
              <a:gd name="connsiteY4-244" fmla="*/ 4335794 h 4335794"/>
              <a:gd name="connsiteX5-245" fmla="*/ 0 w 1320800"/>
              <a:gd name="connsiteY5-246" fmla="*/ 4335794 h 4335794"/>
              <a:gd name="connsiteX0-247" fmla="*/ 0 w 1320800"/>
              <a:gd name="connsiteY0-248" fmla="*/ 4335794 h 4335794"/>
              <a:gd name="connsiteX1-249" fmla="*/ 279400 w 1320800"/>
              <a:gd name="connsiteY1-250" fmla="*/ 3244568 h 4335794"/>
              <a:gd name="connsiteX2-251" fmla="*/ 660400 w 1320800"/>
              <a:gd name="connsiteY2-252" fmla="*/ 0 h 4335794"/>
              <a:gd name="connsiteX3-253" fmla="*/ 1016000 w 1320800"/>
              <a:gd name="connsiteY3-254" fmla="*/ 3269968 h 4335794"/>
              <a:gd name="connsiteX4-255" fmla="*/ 1320800 w 1320800"/>
              <a:gd name="connsiteY4-256" fmla="*/ 4335794 h 4335794"/>
              <a:gd name="connsiteX5-257" fmla="*/ 0 w 1320800"/>
              <a:gd name="connsiteY5-258" fmla="*/ 4335794 h 4335794"/>
              <a:gd name="connsiteX0-259" fmla="*/ 0 w 1320800"/>
              <a:gd name="connsiteY0-260" fmla="*/ 4335794 h 4335794"/>
              <a:gd name="connsiteX1-261" fmla="*/ 279400 w 1320800"/>
              <a:gd name="connsiteY1-262" fmla="*/ 3320768 h 4335794"/>
              <a:gd name="connsiteX2-263" fmla="*/ 660400 w 1320800"/>
              <a:gd name="connsiteY2-264" fmla="*/ 0 h 4335794"/>
              <a:gd name="connsiteX3-265" fmla="*/ 1016000 w 1320800"/>
              <a:gd name="connsiteY3-266" fmla="*/ 3269968 h 4335794"/>
              <a:gd name="connsiteX4-267" fmla="*/ 1320800 w 1320800"/>
              <a:gd name="connsiteY4-268" fmla="*/ 4335794 h 4335794"/>
              <a:gd name="connsiteX5-269" fmla="*/ 0 w 1320800"/>
              <a:gd name="connsiteY5-270" fmla="*/ 4335794 h 4335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29" y="connsiteY5-30"/>
              </a:cxn>
            </a:cxnLst>
            <a:rect l="l" t="t" r="r" b="b"/>
            <a:pathLst>
              <a:path w="1320800" h="4335794">
                <a:moveTo>
                  <a:pt x="0" y="4335794"/>
                </a:moveTo>
                <a:cubicBezTo>
                  <a:pt x="67733" y="3836585"/>
                  <a:pt x="135467" y="3845377"/>
                  <a:pt x="279400" y="3320768"/>
                </a:cubicBezTo>
                <a:cubicBezTo>
                  <a:pt x="381000" y="2374712"/>
                  <a:pt x="558800" y="1098456"/>
                  <a:pt x="660400" y="0"/>
                </a:cubicBezTo>
                <a:cubicBezTo>
                  <a:pt x="787400" y="903723"/>
                  <a:pt x="889000" y="2340845"/>
                  <a:pt x="1016000" y="3269968"/>
                </a:cubicBezTo>
                <a:cubicBezTo>
                  <a:pt x="1134533" y="3760710"/>
                  <a:pt x="1202267" y="3972052"/>
                  <a:pt x="1320800" y="4335794"/>
                </a:cubicBezTo>
                <a:lnTo>
                  <a:pt x="0" y="4335794"/>
                </a:lnTo>
                <a:close/>
              </a:path>
            </a:pathLst>
          </a:custGeom>
          <a:gradFill flip="none" rotWithShape="1">
            <a:gsLst>
              <a:gs pos="100000">
                <a:srgbClr val="80C488"/>
              </a:gs>
              <a:gs pos="0">
                <a:srgbClr val="2CA6E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930"/>
            <a:endParaRPr lang="zh-CN" altLang="en-US" sz="2500">
              <a:solidFill>
                <a:schemeClr val="bg1"/>
              </a:solidFill>
              <a:latin typeface="Microsoft YaHei"/>
              <a:ea typeface="Microsoft YaHei"/>
              <a:cs typeface="Helvetica"/>
            </a:endParaRPr>
          </a:p>
        </p:txBody>
      </p:sp>
      <p:sp>
        <p:nvSpPr>
          <p:cNvPr id="50" name="三角形 47"/>
          <p:cNvSpPr/>
          <p:nvPr/>
        </p:nvSpPr>
        <p:spPr>
          <a:xfrm>
            <a:off x="9483375" y="4299501"/>
            <a:ext cx="234000" cy="630000"/>
          </a:xfrm>
          <a:custGeom>
            <a:avLst/>
            <a:gdLst>
              <a:gd name="connsiteX0" fmla="*/ 0 w 1320800"/>
              <a:gd name="connsiteY0" fmla="*/ 4335794 h 4335794"/>
              <a:gd name="connsiteX1" fmla="*/ 660400 w 1320800"/>
              <a:gd name="connsiteY1" fmla="*/ 0 h 4335794"/>
              <a:gd name="connsiteX2" fmla="*/ 1320800 w 1320800"/>
              <a:gd name="connsiteY2" fmla="*/ 4335794 h 4335794"/>
              <a:gd name="connsiteX3" fmla="*/ 0 w 1320800"/>
              <a:gd name="connsiteY3" fmla="*/ 4335794 h 4335794"/>
              <a:gd name="connsiteX0-1" fmla="*/ 0 w 1320800"/>
              <a:gd name="connsiteY0-2" fmla="*/ 4335794 h 4335794"/>
              <a:gd name="connsiteX1-3" fmla="*/ 660400 w 1320800"/>
              <a:gd name="connsiteY1-4" fmla="*/ 0 h 4335794"/>
              <a:gd name="connsiteX2-5" fmla="*/ 990600 w 1320800"/>
              <a:gd name="connsiteY2-6" fmla="*/ 3447768 h 4335794"/>
              <a:gd name="connsiteX3-7" fmla="*/ 1320800 w 1320800"/>
              <a:gd name="connsiteY3-8" fmla="*/ 4335794 h 4335794"/>
              <a:gd name="connsiteX4" fmla="*/ 0 w 1320800"/>
              <a:gd name="connsiteY4" fmla="*/ 4335794 h 4335794"/>
              <a:gd name="connsiteX0-9" fmla="*/ 0 w 1320800"/>
              <a:gd name="connsiteY0-10" fmla="*/ 4335794 h 4335794"/>
              <a:gd name="connsiteX1-11" fmla="*/ 457200 w 1320800"/>
              <a:gd name="connsiteY1-12" fmla="*/ 3041368 h 4335794"/>
              <a:gd name="connsiteX2-13" fmla="*/ 660400 w 1320800"/>
              <a:gd name="connsiteY2-14" fmla="*/ 0 h 4335794"/>
              <a:gd name="connsiteX3-15" fmla="*/ 990600 w 1320800"/>
              <a:gd name="connsiteY3-16" fmla="*/ 3447768 h 4335794"/>
              <a:gd name="connsiteX4-17" fmla="*/ 1320800 w 1320800"/>
              <a:gd name="connsiteY4-18" fmla="*/ 4335794 h 4335794"/>
              <a:gd name="connsiteX5" fmla="*/ 0 w 1320800"/>
              <a:gd name="connsiteY5" fmla="*/ 4335794 h 4335794"/>
              <a:gd name="connsiteX0-19" fmla="*/ 0 w 1320800"/>
              <a:gd name="connsiteY0-20" fmla="*/ 4335794 h 4335794"/>
              <a:gd name="connsiteX1-21" fmla="*/ 457200 w 1320800"/>
              <a:gd name="connsiteY1-22" fmla="*/ 3041368 h 4335794"/>
              <a:gd name="connsiteX2-23" fmla="*/ 660400 w 1320800"/>
              <a:gd name="connsiteY2-24" fmla="*/ 0 h 4335794"/>
              <a:gd name="connsiteX3-25" fmla="*/ 990600 w 1320800"/>
              <a:gd name="connsiteY3-26" fmla="*/ 3447768 h 4335794"/>
              <a:gd name="connsiteX4-27" fmla="*/ 1320800 w 1320800"/>
              <a:gd name="connsiteY4-28" fmla="*/ 4335794 h 4335794"/>
              <a:gd name="connsiteX5-29" fmla="*/ 0 w 1320800"/>
              <a:gd name="connsiteY5-30" fmla="*/ 4335794 h 4335794"/>
              <a:gd name="connsiteX0-31" fmla="*/ 0 w 1320800"/>
              <a:gd name="connsiteY0-32" fmla="*/ 4335794 h 4335794"/>
              <a:gd name="connsiteX1-33" fmla="*/ 457200 w 1320800"/>
              <a:gd name="connsiteY1-34" fmla="*/ 3041368 h 4335794"/>
              <a:gd name="connsiteX2-35" fmla="*/ 660400 w 1320800"/>
              <a:gd name="connsiteY2-36" fmla="*/ 0 h 4335794"/>
              <a:gd name="connsiteX3-37" fmla="*/ 990600 w 1320800"/>
              <a:gd name="connsiteY3-38" fmla="*/ 3447768 h 4335794"/>
              <a:gd name="connsiteX4-39" fmla="*/ 1320800 w 1320800"/>
              <a:gd name="connsiteY4-40" fmla="*/ 4335794 h 4335794"/>
              <a:gd name="connsiteX5-41" fmla="*/ 0 w 1320800"/>
              <a:gd name="connsiteY5-42" fmla="*/ 4335794 h 4335794"/>
              <a:gd name="connsiteX0-43" fmla="*/ 0 w 1320800"/>
              <a:gd name="connsiteY0-44" fmla="*/ 4335794 h 4335794"/>
              <a:gd name="connsiteX1-45" fmla="*/ 431800 w 1320800"/>
              <a:gd name="connsiteY1-46" fmla="*/ 3346168 h 4335794"/>
              <a:gd name="connsiteX2-47" fmla="*/ 660400 w 1320800"/>
              <a:gd name="connsiteY2-48" fmla="*/ 0 h 4335794"/>
              <a:gd name="connsiteX3-49" fmla="*/ 990600 w 1320800"/>
              <a:gd name="connsiteY3-50" fmla="*/ 3447768 h 4335794"/>
              <a:gd name="connsiteX4-51" fmla="*/ 1320800 w 1320800"/>
              <a:gd name="connsiteY4-52" fmla="*/ 4335794 h 4335794"/>
              <a:gd name="connsiteX5-53" fmla="*/ 0 w 1320800"/>
              <a:gd name="connsiteY5-54" fmla="*/ 4335794 h 4335794"/>
              <a:gd name="connsiteX0-55" fmla="*/ 0 w 1320800"/>
              <a:gd name="connsiteY0-56" fmla="*/ 4335794 h 4335794"/>
              <a:gd name="connsiteX1-57" fmla="*/ 431800 w 1320800"/>
              <a:gd name="connsiteY1-58" fmla="*/ 3219168 h 4335794"/>
              <a:gd name="connsiteX2-59" fmla="*/ 660400 w 1320800"/>
              <a:gd name="connsiteY2-60" fmla="*/ 0 h 4335794"/>
              <a:gd name="connsiteX3-61" fmla="*/ 990600 w 1320800"/>
              <a:gd name="connsiteY3-62" fmla="*/ 3447768 h 4335794"/>
              <a:gd name="connsiteX4-63" fmla="*/ 1320800 w 1320800"/>
              <a:gd name="connsiteY4-64" fmla="*/ 4335794 h 4335794"/>
              <a:gd name="connsiteX5-65" fmla="*/ 0 w 1320800"/>
              <a:gd name="connsiteY5-66" fmla="*/ 4335794 h 4335794"/>
              <a:gd name="connsiteX0-67" fmla="*/ 0 w 1320800"/>
              <a:gd name="connsiteY0-68" fmla="*/ 4335794 h 4335794"/>
              <a:gd name="connsiteX1-69" fmla="*/ 431800 w 1320800"/>
              <a:gd name="connsiteY1-70" fmla="*/ 3219168 h 4335794"/>
              <a:gd name="connsiteX2-71" fmla="*/ 660400 w 1320800"/>
              <a:gd name="connsiteY2-72" fmla="*/ 0 h 4335794"/>
              <a:gd name="connsiteX3-73" fmla="*/ 939800 w 1320800"/>
              <a:gd name="connsiteY3-74" fmla="*/ 3269968 h 4335794"/>
              <a:gd name="connsiteX4-75" fmla="*/ 1320800 w 1320800"/>
              <a:gd name="connsiteY4-76" fmla="*/ 4335794 h 4335794"/>
              <a:gd name="connsiteX5-77" fmla="*/ 0 w 1320800"/>
              <a:gd name="connsiteY5-78" fmla="*/ 4335794 h 4335794"/>
              <a:gd name="connsiteX0-79" fmla="*/ 0 w 1320800"/>
              <a:gd name="connsiteY0-80" fmla="*/ 4335794 h 4335794"/>
              <a:gd name="connsiteX1-81" fmla="*/ 431800 w 1320800"/>
              <a:gd name="connsiteY1-82" fmla="*/ 3219168 h 4335794"/>
              <a:gd name="connsiteX2-83" fmla="*/ 660400 w 1320800"/>
              <a:gd name="connsiteY2-84" fmla="*/ 0 h 4335794"/>
              <a:gd name="connsiteX3-85" fmla="*/ 965200 w 1320800"/>
              <a:gd name="connsiteY3-86" fmla="*/ 3193768 h 4335794"/>
              <a:gd name="connsiteX4-87" fmla="*/ 1320800 w 1320800"/>
              <a:gd name="connsiteY4-88" fmla="*/ 4335794 h 4335794"/>
              <a:gd name="connsiteX5-89" fmla="*/ 0 w 1320800"/>
              <a:gd name="connsiteY5-90" fmla="*/ 4335794 h 4335794"/>
              <a:gd name="connsiteX0-91" fmla="*/ 0 w 1320800"/>
              <a:gd name="connsiteY0-92" fmla="*/ 4335794 h 4335794"/>
              <a:gd name="connsiteX1-93" fmla="*/ 355600 w 1320800"/>
              <a:gd name="connsiteY1-94" fmla="*/ 3244568 h 4335794"/>
              <a:gd name="connsiteX2-95" fmla="*/ 660400 w 1320800"/>
              <a:gd name="connsiteY2-96" fmla="*/ 0 h 4335794"/>
              <a:gd name="connsiteX3-97" fmla="*/ 965200 w 1320800"/>
              <a:gd name="connsiteY3-98" fmla="*/ 3193768 h 4335794"/>
              <a:gd name="connsiteX4-99" fmla="*/ 1320800 w 1320800"/>
              <a:gd name="connsiteY4-100" fmla="*/ 4335794 h 4335794"/>
              <a:gd name="connsiteX5-101" fmla="*/ 0 w 1320800"/>
              <a:gd name="connsiteY5-102" fmla="*/ 4335794 h 4335794"/>
              <a:gd name="connsiteX0-103" fmla="*/ 0 w 1320800"/>
              <a:gd name="connsiteY0-104" fmla="*/ 4335794 h 4335794"/>
              <a:gd name="connsiteX1-105" fmla="*/ 355600 w 1320800"/>
              <a:gd name="connsiteY1-106" fmla="*/ 3244568 h 4335794"/>
              <a:gd name="connsiteX2-107" fmla="*/ 660400 w 1320800"/>
              <a:gd name="connsiteY2-108" fmla="*/ 0 h 4335794"/>
              <a:gd name="connsiteX3-109" fmla="*/ 965200 w 1320800"/>
              <a:gd name="connsiteY3-110" fmla="*/ 3244568 h 4335794"/>
              <a:gd name="connsiteX4-111" fmla="*/ 1320800 w 1320800"/>
              <a:gd name="connsiteY4-112" fmla="*/ 4335794 h 4335794"/>
              <a:gd name="connsiteX5-113" fmla="*/ 0 w 1320800"/>
              <a:gd name="connsiteY5-114" fmla="*/ 4335794 h 4335794"/>
              <a:gd name="connsiteX0-115" fmla="*/ 0 w 1320800"/>
              <a:gd name="connsiteY0-116" fmla="*/ 4335794 h 4335794"/>
              <a:gd name="connsiteX1-117" fmla="*/ 355600 w 1320800"/>
              <a:gd name="connsiteY1-118" fmla="*/ 3295368 h 4335794"/>
              <a:gd name="connsiteX2-119" fmla="*/ 660400 w 1320800"/>
              <a:gd name="connsiteY2-120" fmla="*/ 0 h 4335794"/>
              <a:gd name="connsiteX3-121" fmla="*/ 965200 w 1320800"/>
              <a:gd name="connsiteY3-122" fmla="*/ 3244568 h 4335794"/>
              <a:gd name="connsiteX4-123" fmla="*/ 1320800 w 1320800"/>
              <a:gd name="connsiteY4-124" fmla="*/ 4335794 h 4335794"/>
              <a:gd name="connsiteX5-125" fmla="*/ 0 w 1320800"/>
              <a:gd name="connsiteY5-126" fmla="*/ 4335794 h 4335794"/>
              <a:gd name="connsiteX0-127" fmla="*/ 0 w 1320800"/>
              <a:gd name="connsiteY0-128" fmla="*/ 4335794 h 4335794"/>
              <a:gd name="connsiteX1-129" fmla="*/ 355600 w 1320800"/>
              <a:gd name="connsiteY1-130" fmla="*/ 3295368 h 4335794"/>
              <a:gd name="connsiteX2-131" fmla="*/ 660400 w 1320800"/>
              <a:gd name="connsiteY2-132" fmla="*/ 0 h 4335794"/>
              <a:gd name="connsiteX3-133" fmla="*/ 965200 w 1320800"/>
              <a:gd name="connsiteY3-134" fmla="*/ 3244568 h 4335794"/>
              <a:gd name="connsiteX4-135" fmla="*/ 1320800 w 1320800"/>
              <a:gd name="connsiteY4-136" fmla="*/ 4335794 h 4335794"/>
              <a:gd name="connsiteX5-137" fmla="*/ 0 w 1320800"/>
              <a:gd name="connsiteY5-138" fmla="*/ 4335794 h 4335794"/>
              <a:gd name="connsiteX0-139" fmla="*/ 0 w 1320800"/>
              <a:gd name="connsiteY0-140" fmla="*/ 4335794 h 4335794"/>
              <a:gd name="connsiteX1-141" fmla="*/ 355600 w 1320800"/>
              <a:gd name="connsiteY1-142" fmla="*/ 3295368 h 4335794"/>
              <a:gd name="connsiteX2-143" fmla="*/ 660400 w 1320800"/>
              <a:gd name="connsiteY2-144" fmla="*/ 0 h 4335794"/>
              <a:gd name="connsiteX3-145" fmla="*/ 965200 w 1320800"/>
              <a:gd name="connsiteY3-146" fmla="*/ 3244568 h 4335794"/>
              <a:gd name="connsiteX4-147" fmla="*/ 1320800 w 1320800"/>
              <a:gd name="connsiteY4-148" fmla="*/ 4335794 h 4335794"/>
              <a:gd name="connsiteX5-149" fmla="*/ 0 w 1320800"/>
              <a:gd name="connsiteY5-150" fmla="*/ 4335794 h 4335794"/>
              <a:gd name="connsiteX0-151" fmla="*/ 0 w 1320800"/>
              <a:gd name="connsiteY0-152" fmla="*/ 4335794 h 4335794"/>
              <a:gd name="connsiteX1-153" fmla="*/ 355600 w 1320800"/>
              <a:gd name="connsiteY1-154" fmla="*/ 3295368 h 4335794"/>
              <a:gd name="connsiteX2-155" fmla="*/ 660400 w 1320800"/>
              <a:gd name="connsiteY2-156" fmla="*/ 0 h 4335794"/>
              <a:gd name="connsiteX3-157" fmla="*/ 965200 w 1320800"/>
              <a:gd name="connsiteY3-158" fmla="*/ 3244568 h 4335794"/>
              <a:gd name="connsiteX4-159" fmla="*/ 1320800 w 1320800"/>
              <a:gd name="connsiteY4-160" fmla="*/ 4335794 h 4335794"/>
              <a:gd name="connsiteX5-161" fmla="*/ 0 w 1320800"/>
              <a:gd name="connsiteY5-162" fmla="*/ 4335794 h 4335794"/>
              <a:gd name="connsiteX0-163" fmla="*/ 0 w 1320800"/>
              <a:gd name="connsiteY0-164" fmla="*/ 4335794 h 4335794"/>
              <a:gd name="connsiteX1-165" fmla="*/ 355600 w 1320800"/>
              <a:gd name="connsiteY1-166" fmla="*/ 3295368 h 4335794"/>
              <a:gd name="connsiteX2-167" fmla="*/ 660400 w 1320800"/>
              <a:gd name="connsiteY2-168" fmla="*/ 0 h 4335794"/>
              <a:gd name="connsiteX3-169" fmla="*/ 965200 w 1320800"/>
              <a:gd name="connsiteY3-170" fmla="*/ 3244568 h 4335794"/>
              <a:gd name="connsiteX4-171" fmla="*/ 1320800 w 1320800"/>
              <a:gd name="connsiteY4-172" fmla="*/ 4335794 h 4335794"/>
              <a:gd name="connsiteX5-173" fmla="*/ 0 w 1320800"/>
              <a:gd name="connsiteY5-174" fmla="*/ 4335794 h 4335794"/>
              <a:gd name="connsiteX0-175" fmla="*/ 0 w 1320800"/>
              <a:gd name="connsiteY0-176" fmla="*/ 4335794 h 4335794"/>
              <a:gd name="connsiteX1-177" fmla="*/ 355600 w 1320800"/>
              <a:gd name="connsiteY1-178" fmla="*/ 3295368 h 4335794"/>
              <a:gd name="connsiteX2-179" fmla="*/ 660400 w 1320800"/>
              <a:gd name="connsiteY2-180" fmla="*/ 0 h 4335794"/>
              <a:gd name="connsiteX3-181" fmla="*/ 965200 w 1320800"/>
              <a:gd name="connsiteY3-182" fmla="*/ 3244568 h 4335794"/>
              <a:gd name="connsiteX4-183" fmla="*/ 1320800 w 1320800"/>
              <a:gd name="connsiteY4-184" fmla="*/ 4335794 h 4335794"/>
              <a:gd name="connsiteX5-185" fmla="*/ 0 w 1320800"/>
              <a:gd name="connsiteY5-186" fmla="*/ 4335794 h 4335794"/>
              <a:gd name="connsiteX0-187" fmla="*/ 0 w 1320800"/>
              <a:gd name="connsiteY0-188" fmla="*/ 4335794 h 4335794"/>
              <a:gd name="connsiteX1-189" fmla="*/ 355600 w 1320800"/>
              <a:gd name="connsiteY1-190" fmla="*/ 3295368 h 4335794"/>
              <a:gd name="connsiteX2-191" fmla="*/ 660400 w 1320800"/>
              <a:gd name="connsiteY2-192" fmla="*/ 0 h 4335794"/>
              <a:gd name="connsiteX3-193" fmla="*/ 965200 w 1320800"/>
              <a:gd name="connsiteY3-194" fmla="*/ 3244568 h 4335794"/>
              <a:gd name="connsiteX4-195" fmla="*/ 1320800 w 1320800"/>
              <a:gd name="connsiteY4-196" fmla="*/ 4335794 h 4335794"/>
              <a:gd name="connsiteX5-197" fmla="*/ 0 w 1320800"/>
              <a:gd name="connsiteY5-198" fmla="*/ 4335794 h 4335794"/>
              <a:gd name="connsiteX0-199" fmla="*/ 0 w 1320800"/>
              <a:gd name="connsiteY0-200" fmla="*/ 4335794 h 4335794"/>
              <a:gd name="connsiteX1-201" fmla="*/ 355600 w 1320800"/>
              <a:gd name="connsiteY1-202" fmla="*/ 3295368 h 4335794"/>
              <a:gd name="connsiteX2-203" fmla="*/ 660400 w 1320800"/>
              <a:gd name="connsiteY2-204" fmla="*/ 0 h 4335794"/>
              <a:gd name="connsiteX3-205" fmla="*/ 965200 w 1320800"/>
              <a:gd name="connsiteY3-206" fmla="*/ 3244568 h 4335794"/>
              <a:gd name="connsiteX4-207" fmla="*/ 1320800 w 1320800"/>
              <a:gd name="connsiteY4-208" fmla="*/ 4335794 h 4335794"/>
              <a:gd name="connsiteX5-209" fmla="*/ 0 w 1320800"/>
              <a:gd name="connsiteY5-210" fmla="*/ 4335794 h 4335794"/>
              <a:gd name="connsiteX0-211" fmla="*/ 0 w 1320800"/>
              <a:gd name="connsiteY0-212" fmla="*/ 4335794 h 4335794"/>
              <a:gd name="connsiteX1-213" fmla="*/ 355600 w 1320800"/>
              <a:gd name="connsiteY1-214" fmla="*/ 3244568 h 4335794"/>
              <a:gd name="connsiteX2-215" fmla="*/ 660400 w 1320800"/>
              <a:gd name="connsiteY2-216" fmla="*/ 0 h 4335794"/>
              <a:gd name="connsiteX3-217" fmla="*/ 965200 w 1320800"/>
              <a:gd name="connsiteY3-218" fmla="*/ 3244568 h 4335794"/>
              <a:gd name="connsiteX4-219" fmla="*/ 1320800 w 1320800"/>
              <a:gd name="connsiteY4-220" fmla="*/ 4335794 h 4335794"/>
              <a:gd name="connsiteX5-221" fmla="*/ 0 w 1320800"/>
              <a:gd name="connsiteY5-222" fmla="*/ 4335794 h 4335794"/>
              <a:gd name="connsiteX0-223" fmla="*/ 0 w 1320800"/>
              <a:gd name="connsiteY0-224" fmla="*/ 4335794 h 4335794"/>
              <a:gd name="connsiteX1-225" fmla="*/ 304800 w 1320800"/>
              <a:gd name="connsiteY1-226" fmla="*/ 3269968 h 4335794"/>
              <a:gd name="connsiteX2-227" fmla="*/ 660400 w 1320800"/>
              <a:gd name="connsiteY2-228" fmla="*/ 0 h 4335794"/>
              <a:gd name="connsiteX3-229" fmla="*/ 965200 w 1320800"/>
              <a:gd name="connsiteY3-230" fmla="*/ 3244568 h 4335794"/>
              <a:gd name="connsiteX4-231" fmla="*/ 1320800 w 1320800"/>
              <a:gd name="connsiteY4-232" fmla="*/ 4335794 h 4335794"/>
              <a:gd name="connsiteX5-233" fmla="*/ 0 w 1320800"/>
              <a:gd name="connsiteY5-234" fmla="*/ 4335794 h 4335794"/>
              <a:gd name="connsiteX0-235" fmla="*/ 0 w 1320800"/>
              <a:gd name="connsiteY0-236" fmla="*/ 4335794 h 4335794"/>
              <a:gd name="connsiteX1-237" fmla="*/ 279400 w 1320800"/>
              <a:gd name="connsiteY1-238" fmla="*/ 3244568 h 4335794"/>
              <a:gd name="connsiteX2-239" fmla="*/ 660400 w 1320800"/>
              <a:gd name="connsiteY2-240" fmla="*/ 0 h 4335794"/>
              <a:gd name="connsiteX3-241" fmla="*/ 965200 w 1320800"/>
              <a:gd name="connsiteY3-242" fmla="*/ 3244568 h 4335794"/>
              <a:gd name="connsiteX4-243" fmla="*/ 1320800 w 1320800"/>
              <a:gd name="connsiteY4-244" fmla="*/ 4335794 h 4335794"/>
              <a:gd name="connsiteX5-245" fmla="*/ 0 w 1320800"/>
              <a:gd name="connsiteY5-246" fmla="*/ 4335794 h 4335794"/>
              <a:gd name="connsiteX0-247" fmla="*/ 0 w 1320800"/>
              <a:gd name="connsiteY0-248" fmla="*/ 4335794 h 4335794"/>
              <a:gd name="connsiteX1-249" fmla="*/ 279400 w 1320800"/>
              <a:gd name="connsiteY1-250" fmla="*/ 3244568 h 4335794"/>
              <a:gd name="connsiteX2-251" fmla="*/ 660400 w 1320800"/>
              <a:gd name="connsiteY2-252" fmla="*/ 0 h 4335794"/>
              <a:gd name="connsiteX3-253" fmla="*/ 1016000 w 1320800"/>
              <a:gd name="connsiteY3-254" fmla="*/ 3269968 h 4335794"/>
              <a:gd name="connsiteX4-255" fmla="*/ 1320800 w 1320800"/>
              <a:gd name="connsiteY4-256" fmla="*/ 4335794 h 4335794"/>
              <a:gd name="connsiteX5-257" fmla="*/ 0 w 1320800"/>
              <a:gd name="connsiteY5-258" fmla="*/ 4335794 h 4335794"/>
              <a:gd name="connsiteX0-259" fmla="*/ 0 w 1320800"/>
              <a:gd name="connsiteY0-260" fmla="*/ 4335794 h 4335794"/>
              <a:gd name="connsiteX1-261" fmla="*/ 279400 w 1320800"/>
              <a:gd name="connsiteY1-262" fmla="*/ 3320768 h 4335794"/>
              <a:gd name="connsiteX2-263" fmla="*/ 660400 w 1320800"/>
              <a:gd name="connsiteY2-264" fmla="*/ 0 h 4335794"/>
              <a:gd name="connsiteX3-265" fmla="*/ 1016000 w 1320800"/>
              <a:gd name="connsiteY3-266" fmla="*/ 3269968 h 4335794"/>
              <a:gd name="connsiteX4-267" fmla="*/ 1320800 w 1320800"/>
              <a:gd name="connsiteY4-268" fmla="*/ 4335794 h 4335794"/>
              <a:gd name="connsiteX5-269" fmla="*/ 0 w 1320800"/>
              <a:gd name="connsiteY5-270" fmla="*/ 4335794 h 4335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29" y="connsiteY5-30"/>
              </a:cxn>
            </a:cxnLst>
            <a:rect l="l" t="t" r="r" b="b"/>
            <a:pathLst>
              <a:path w="1320800" h="4335794">
                <a:moveTo>
                  <a:pt x="0" y="4335794"/>
                </a:moveTo>
                <a:cubicBezTo>
                  <a:pt x="67733" y="3836585"/>
                  <a:pt x="135467" y="3845377"/>
                  <a:pt x="279400" y="3320768"/>
                </a:cubicBezTo>
                <a:cubicBezTo>
                  <a:pt x="381000" y="2374712"/>
                  <a:pt x="558800" y="1098456"/>
                  <a:pt x="660400" y="0"/>
                </a:cubicBezTo>
                <a:cubicBezTo>
                  <a:pt x="787400" y="903723"/>
                  <a:pt x="889000" y="2340845"/>
                  <a:pt x="1016000" y="3269968"/>
                </a:cubicBezTo>
                <a:cubicBezTo>
                  <a:pt x="1134533" y="3760710"/>
                  <a:pt x="1202267" y="3972052"/>
                  <a:pt x="1320800" y="4335794"/>
                </a:cubicBezTo>
                <a:lnTo>
                  <a:pt x="0" y="4335794"/>
                </a:lnTo>
                <a:close/>
              </a:path>
            </a:pathLst>
          </a:custGeom>
          <a:gradFill flip="none" rotWithShape="1">
            <a:gsLst>
              <a:gs pos="100000">
                <a:srgbClr val="80C488"/>
              </a:gs>
              <a:gs pos="0">
                <a:srgbClr val="2CA6E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930"/>
            <a:endParaRPr lang="zh-CN" altLang="en-US" sz="2500">
              <a:solidFill>
                <a:schemeClr val="bg1"/>
              </a:solidFill>
              <a:latin typeface="Microsoft YaHei"/>
              <a:ea typeface="Microsoft YaHei"/>
              <a:cs typeface="Helvetic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85410" y="1767224"/>
            <a:ext cx="279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[</a:t>
            </a:r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數據營運平台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]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61819" y="1766832"/>
            <a:ext cx="2784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[</a:t>
            </a:r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數據分析平台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]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226996" y="1772337"/>
            <a:ext cx="2802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[</a:t>
            </a:r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數據服務中台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]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pic>
        <p:nvPicPr>
          <p:cNvPr id="57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75150" y="3725283"/>
            <a:ext cx="605541" cy="515162"/>
          </a:xfrm>
          <a:prstGeom prst="rect">
            <a:avLst/>
          </a:prstGeom>
        </p:spPr>
      </p:pic>
      <p:pic>
        <p:nvPicPr>
          <p:cNvPr id="58" name="图片 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223722" y="3719745"/>
            <a:ext cx="552450" cy="488706"/>
          </a:xfrm>
          <a:prstGeom prst="rect">
            <a:avLst/>
          </a:prstGeom>
        </p:spPr>
      </p:pic>
      <p:pic>
        <p:nvPicPr>
          <p:cNvPr id="59" name="图片 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371323" y="3779467"/>
            <a:ext cx="480980" cy="411220"/>
          </a:xfrm>
          <a:prstGeom prst="rect">
            <a:avLst/>
          </a:prstGeom>
        </p:spPr>
      </p:pic>
      <p:sp>
        <p:nvSpPr>
          <p:cNvPr id="60" name="文本框 11"/>
          <p:cNvSpPr txBox="1"/>
          <p:nvPr/>
        </p:nvSpPr>
        <p:spPr>
          <a:xfrm>
            <a:off x="900867" y="4985514"/>
            <a:ext cx="319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TW" altLang="en-US" sz="24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+mn-ea"/>
              </a:rPr>
              <a:t>開發最自由</a:t>
            </a:r>
            <a:endParaRPr lang="zh-CN" altLang="en-US" sz="2400" b="1" i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文本框 11"/>
          <p:cNvSpPr txBox="1"/>
          <p:nvPr/>
        </p:nvSpPr>
        <p:spPr>
          <a:xfrm>
            <a:off x="4408512" y="4985514"/>
            <a:ext cx="319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TW" altLang="en-US" sz="24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+mn-ea"/>
              </a:rPr>
              <a:t>營運最穩定</a:t>
            </a:r>
            <a:endParaRPr lang="zh-CN" altLang="en-US" sz="2400" b="1" i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+mn-ea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8012733" y="4985514"/>
            <a:ext cx="319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TW" altLang="en-US" sz="24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+mn-ea"/>
              </a:rPr>
              <a:t>共享最快速</a:t>
            </a:r>
            <a:endParaRPr lang="zh-CN" altLang="en-US" sz="2400" b="1" i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3" name="Picture 2" descr="專案管理對企業的營運有何重要性？ – Kris專案管理學院-部落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820" y="2477813"/>
            <a:ext cx="181420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充滿挑戰與未知的一年，企業的營運重點建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65" y="2477813"/>
            <a:ext cx="189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網站營運- 富群資訊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00" y="2484722"/>
            <a:ext cx="184678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矩形 65"/>
          <p:cNvSpPr/>
          <p:nvPr/>
        </p:nvSpPr>
        <p:spPr>
          <a:xfrm>
            <a:off x="1135834" y="2058253"/>
            <a:ext cx="2806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資料</a:t>
            </a:r>
            <a:r>
              <a:rPr lang="zh-TW" altLang="en-US" sz="1400" b="1" dirty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探索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en-US" altLang="zh-CN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|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創新研發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en-US" altLang="zh-CN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|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資源彈性</a:t>
            </a:r>
            <a:endParaRPr lang="en-US" altLang="zh-CN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80227" y="2058253"/>
            <a:ext cx="2806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無人化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en-US" altLang="zh-CN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|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自動</a:t>
            </a:r>
            <a:r>
              <a:rPr lang="zh-TW" altLang="en-US" sz="1400" b="1" dirty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化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en-US" altLang="zh-CN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|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維運監控</a:t>
            </a:r>
            <a:endParaRPr lang="en-US" altLang="zh-CN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226996" y="2058253"/>
            <a:ext cx="2806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跨公司數據輸出通道</a:t>
            </a:r>
            <a:r>
              <a:rPr lang="zh-CN" altLang="en-US" sz="1400" b="1" dirty="0" smtClean="0">
                <a:solidFill>
                  <a:srgbClr val="5E6C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</a:rPr>
              <a:t> </a:t>
            </a:r>
            <a:endParaRPr lang="en-US" altLang="zh-CN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3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圓角矩形 24"/>
          <p:cNvSpPr/>
          <p:nvPr/>
        </p:nvSpPr>
        <p:spPr>
          <a:xfrm>
            <a:off x="2158579" y="5674286"/>
            <a:ext cx="448724" cy="990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2158579" y="5265222"/>
            <a:ext cx="448724" cy="990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2158579" y="4827336"/>
            <a:ext cx="448724" cy="990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2158579" y="4407213"/>
            <a:ext cx="448724" cy="990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160396" y="3336457"/>
            <a:ext cx="448724" cy="990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大數據平台定位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317950" y="1617200"/>
            <a:ext cx="7083947" cy="811707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ctr"/>
          <a:lstStyle/>
          <a:p>
            <a:endParaRPr lang="zh-CN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等线"/>
            </a:endParaRPr>
          </a:p>
        </p:txBody>
      </p:sp>
      <p:sp>
        <p:nvSpPr>
          <p:cNvPr id="34" name="išľidê"/>
          <p:cNvSpPr txBox="1"/>
          <p:nvPr/>
        </p:nvSpPr>
        <p:spPr>
          <a:xfrm>
            <a:off x="7092502" y="2579718"/>
            <a:ext cx="3309397" cy="463491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500" b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r>
              <a:rPr lang="zh-TW" altLang="en-US" sz="2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營運最穩定</a:t>
            </a:r>
            <a:endParaRPr lang="id-ID" altLang="zh-TW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5" name="ïṧlídé"/>
          <p:cNvSpPr/>
          <p:nvPr/>
        </p:nvSpPr>
        <p:spPr bwMode="auto">
          <a:xfrm>
            <a:off x="7092502" y="3128671"/>
            <a:ext cx="3309397" cy="303850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>
              <a:lnSpc>
                <a:spcPct val="130000"/>
              </a:lnSpc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iśḻiḓé"/>
          <p:cNvSpPr txBox="1"/>
          <p:nvPr/>
        </p:nvSpPr>
        <p:spPr>
          <a:xfrm>
            <a:off x="3317951" y="2579718"/>
            <a:ext cx="3309397" cy="463491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500" b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r>
              <a:rPr lang="zh-TW" altLang="en-US" sz="2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開發最自由</a:t>
            </a:r>
            <a:endParaRPr lang="id-ID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7" name="işlïdè"/>
          <p:cNvSpPr/>
          <p:nvPr/>
        </p:nvSpPr>
        <p:spPr bwMode="auto">
          <a:xfrm>
            <a:off x="3317951" y="3128671"/>
            <a:ext cx="3309397" cy="3038500"/>
          </a:xfrm>
          <a:prstGeom prst="rect">
            <a:avLst/>
          </a:prstGeom>
          <a:solidFill>
            <a:srgbClr val="5EDEBF">
              <a:alpha val="20000"/>
            </a:srgbClr>
          </a:solidFill>
          <a:ln>
            <a:solidFill>
              <a:srgbClr val="5EDEBF"/>
            </a:solidFill>
            <a:miter lim="400000"/>
          </a:ln>
        </p:spPr>
        <p:txBody>
          <a:bodyPr lIns="45719" rIns="45719" anchor="ctr"/>
          <a:lstStyle/>
          <a:p>
            <a:pPr algn="ctr" defTabSz="455930"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40" name="直接连接符 8"/>
          <p:cNvCxnSpPr/>
          <p:nvPr/>
        </p:nvCxnSpPr>
        <p:spPr>
          <a:xfrm>
            <a:off x="6859927" y="2579718"/>
            <a:ext cx="0" cy="3587453"/>
          </a:xfrm>
          <a:prstGeom prst="line">
            <a:avLst/>
          </a:prstGeom>
          <a:solidFill>
            <a:srgbClr val="00AFFE">
              <a:alpha val="20400"/>
            </a:srgbClr>
          </a:solidFill>
          <a:ln>
            <a:solidFill>
              <a:srgbClr val="00AFFE"/>
            </a:solidFill>
            <a:miter lim="400000"/>
          </a:ln>
        </p:spPr>
      </p:cxnSp>
      <p:sp>
        <p:nvSpPr>
          <p:cNvPr id="41" name="ïṥ1îḋê"/>
          <p:cNvSpPr/>
          <p:nvPr/>
        </p:nvSpPr>
        <p:spPr bwMode="auto">
          <a:xfrm>
            <a:off x="7114981" y="2060106"/>
            <a:ext cx="2538095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 anchor="t" anchorCtr="0">
            <a:noAutofit/>
          </a:bodyPr>
          <a:lstStyle/>
          <a:p>
            <a:r>
              <a:rPr lang="zh-TW" altLang="en-US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無人自動化生產環境</a:t>
            </a:r>
            <a:endParaRPr lang="zh-CN" altLang="en-US" sz="1400" dirty="0">
              <a:solidFill>
                <a:srgbClr val="FF8E57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3" name="ïṥ1îḋê"/>
          <p:cNvSpPr/>
          <p:nvPr/>
        </p:nvSpPr>
        <p:spPr bwMode="auto">
          <a:xfrm>
            <a:off x="3332856" y="2059965"/>
            <a:ext cx="2296948" cy="54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 anchor="t" anchorCtr="0">
            <a:noAutofit/>
          </a:bodyPr>
          <a:lstStyle/>
          <a:p>
            <a:r>
              <a:rPr lang="zh-TW" altLang="en-US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使用者分析探索</a:t>
            </a:r>
            <a:r>
              <a:rPr lang="zh-TW" altLang="en-US" sz="1400" dirty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環境</a:t>
            </a:r>
            <a:endParaRPr lang="zh-CN" altLang="en-US" sz="1400" dirty="0">
              <a:solidFill>
                <a:srgbClr val="FF8E57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4" name="í$ḻíḍe"/>
          <p:cNvSpPr txBox="1"/>
          <p:nvPr/>
        </p:nvSpPr>
        <p:spPr bwMode="auto">
          <a:xfrm>
            <a:off x="3332857" y="1685392"/>
            <a:ext cx="1554544" cy="374572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ctr" anchorCtr="0">
            <a:normAutofit fontScale="925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數據分析平台</a:t>
            </a:r>
            <a:endParaRPr lang="en-US" altLang="zh-CN" sz="2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í$ḻíḍe"/>
          <p:cNvSpPr txBox="1"/>
          <p:nvPr/>
        </p:nvSpPr>
        <p:spPr bwMode="auto">
          <a:xfrm>
            <a:off x="7131873" y="1685392"/>
            <a:ext cx="1554544" cy="374572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ctr" anchorCtr="0">
            <a:normAutofit fontScale="925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數據營運平台</a:t>
            </a:r>
            <a:endParaRPr lang="en-US" altLang="zh-CN" sz="20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17680" y="3128671"/>
            <a:ext cx="33096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開放彈性環境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提供開放研發環境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跨公司資料交換</a:t>
            </a: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區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資源使用效益最大化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資料來源豐富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集團分析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資料儲存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92230" y="3128671"/>
            <a:ext cx="3309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上線流程自動化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CI/CD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排程</a:t>
            </a:r>
            <a:r>
              <a:rPr lang="en-US" altLang="zh-TW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模型上線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跨公司資料</a:t>
            </a: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交換</a:t>
            </a:r>
            <a:endParaRPr lang="en-US" altLang="zh-TW" sz="1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模型維運管理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模型註冊納管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模型績效管理</a:t>
            </a:r>
            <a:endParaRPr lang="en-US" altLang="zh-TW" sz="16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模型上線監控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690445" y="3128670"/>
            <a:ext cx="1394656" cy="3076277"/>
            <a:chOff x="944879" y="3155175"/>
            <a:chExt cx="1394656" cy="3076277"/>
          </a:xfrm>
        </p:grpSpPr>
        <p:sp>
          <p:nvSpPr>
            <p:cNvPr id="50" name="矩形: 圆角 51"/>
            <p:cNvSpPr/>
            <p:nvPr/>
          </p:nvSpPr>
          <p:spPr>
            <a:xfrm>
              <a:off x="944880" y="3155175"/>
              <a:ext cx="1394655" cy="3053740"/>
            </a:xfrm>
            <a:prstGeom prst="roundRect">
              <a:avLst/>
            </a:prstGeom>
            <a:ln w="12700">
              <a:solidFill>
                <a:srgbClr val="00AFFE"/>
              </a:solidFill>
              <a:miter lim="400000"/>
            </a:ln>
          </p:spPr>
          <p:txBody>
            <a:bodyPr lIns="45719" rIns="45719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ïṥ1îḋê"/>
            <p:cNvSpPr/>
            <p:nvPr/>
          </p:nvSpPr>
          <p:spPr bwMode="auto">
            <a:xfrm>
              <a:off x="944879" y="3276600"/>
              <a:ext cx="1394656" cy="2954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22860" rIns="45720" bIns="22860" anchor="t" anchorCtr="0">
              <a:no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金控</a:t>
              </a:r>
              <a:endParaRPr lang="en-US" altLang="zh-TW" sz="1400" b="1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數據生態發展部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數位體驗科技部</a:t>
              </a:r>
              <a:endParaRPr lang="en-US" altLang="zh-TW" sz="1400" dirty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資訊開發小組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銀行</a:t>
              </a:r>
              <a:endParaRPr lang="en-US" altLang="zh-TW" sz="1400" b="1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數據生態營運部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人壽</a:t>
              </a:r>
              <a:endParaRPr lang="en-US" altLang="zh-TW" sz="1400" b="1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數據經營部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產險</a:t>
              </a:r>
              <a:endParaRPr lang="en-US" altLang="zh-TW" sz="1400" b="1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數位科技發展部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證券</a:t>
              </a:r>
              <a:endParaRPr lang="en-US" altLang="zh-TW" sz="1400" b="1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1400" dirty="0" smtClean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數據中</a:t>
              </a:r>
              <a:r>
                <a:rPr lang="zh-TW" altLang="en-US" sz="1400" dirty="0">
                  <a:solidFill>
                    <a:srgbClr val="616D9E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心</a:t>
              </a:r>
              <a:endParaRPr lang="en-US" altLang="zh-TW" sz="1400" dirty="0" smtClean="0">
                <a:solidFill>
                  <a:srgbClr val="616D9E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8" name="文本框 161"/>
          <p:cNvSpPr txBox="1"/>
          <p:nvPr/>
        </p:nvSpPr>
        <p:spPr>
          <a:xfrm>
            <a:off x="1741713" y="2579718"/>
            <a:ext cx="128245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2000" b="1" u="sng" kern="1200" dirty="0" smtClean="0">
                <a:gradFill>
                  <a:gsLst>
                    <a:gs pos="0">
                      <a:srgbClr val="5EDEBF"/>
                    </a:gs>
                    <a:gs pos="100000">
                      <a:srgbClr val="00AFFE"/>
                    </a:gs>
                  </a:gsLst>
                  <a:lin ang="2700000" scaled="1"/>
                </a:gradFill>
                <a:effectLst>
                  <a:outerShdw blurRad="12700" dist="12700" dir="2700000" algn="tl" rotWithShape="0">
                    <a:prstClr val="black">
                      <a:alpha val="15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ource Han Sans CN Normal" charset="-122"/>
              </a:rPr>
              <a:t>使用者</a:t>
            </a:r>
            <a:endParaRPr lang="zh-CN" altLang="en-US" sz="2000" b="1" u="sng" kern="1200" dirty="0">
              <a:gradFill>
                <a:gsLst>
                  <a:gs pos="0">
                    <a:srgbClr val="5EDEBF"/>
                  </a:gs>
                  <a:gs pos="100000">
                    <a:srgbClr val="00AFFE"/>
                  </a:gs>
                </a:gsLst>
                <a:lin ang="2700000" scaled="1"/>
              </a:gradFill>
              <a:effectLst>
                <a:outerShdw blurRad="12700" dist="12700" dir="2700000" algn="tl" rotWithShape="0">
                  <a:prstClr val="black">
                    <a:alpha val="15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4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業務現況盤點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išľidê"/>
          <p:cNvSpPr txBox="1"/>
          <p:nvPr/>
        </p:nvSpPr>
        <p:spPr>
          <a:xfrm>
            <a:off x="1445242" y="1896227"/>
            <a:ext cx="9533148" cy="416990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TW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54224" y="126285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數據分析平台業務開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痛點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577607" y="191964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訪談對象：金控、銀行、人壽、產險、證券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圆形"/>
          <p:cNvSpPr/>
          <p:nvPr/>
        </p:nvSpPr>
        <p:spPr>
          <a:xfrm>
            <a:off x="7100397" y="2640944"/>
            <a:ext cx="930435" cy="930434"/>
          </a:xfrm>
          <a:prstGeom prst="ellipse">
            <a:avLst/>
          </a:prstGeom>
          <a:solidFill>
            <a:srgbClr val="DAFAF2"/>
          </a:solidFill>
          <a:ln w="12700">
            <a:miter lim="400000"/>
          </a:ln>
        </p:spPr>
        <p:txBody>
          <a:bodyPr lIns="20392" tIns="20392" rIns="20392" bIns="20392" anchor="ctr"/>
          <a:lstStyle/>
          <a:p>
            <a:pPr defTabSz="331470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" name="椭圆形"/>
          <p:cNvSpPr/>
          <p:nvPr/>
        </p:nvSpPr>
        <p:spPr>
          <a:xfrm>
            <a:off x="7142689" y="2684442"/>
            <a:ext cx="845850" cy="843438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sz="1500" b="1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1" name="IT基础设施云化"/>
          <p:cNvSpPr txBox="1"/>
          <p:nvPr/>
        </p:nvSpPr>
        <p:spPr>
          <a:xfrm>
            <a:off x="602821" y="3840191"/>
            <a:ext cx="2487056" cy="336274"/>
          </a:xfrm>
          <a:prstGeom prst="rect">
            <a:avLst/>
          </a:prstGeom>
          <a:ln w="12700">
            <a:miter lim="400000"/>
          </a:ln>
        </p:spPr>
        <p:txBody>
          <a:bodyPr wrap="none" lIns="14111" tIns="14111" rIns="14111" bIns="14111">
            <a:spAutoFit/>
          </a:bodyPr>
          <a:lstStyle>
            <a:lvl1pPr defTabSz="458470">
              <a:defRPr>
                <a:solidFill>
                  <a:srgbClr val="53585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平台缺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乏</a:t>
            </a:r>
            <a:r>
              <a:rPr lang="zh-CN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支援</a:t>
            </a:r>
            <a:r>
              <a:rPr lang="en-US" altLang="zh-CN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Spark 3</a:t>
            </a:r>
          </a:p>
        </p:txBody>
      </p:sp>
      <p:sp>
        <p:nvSpPr>
          <p:cNvPr id="12" name="应用数据化，智能化"/>
          <p:cNvSpPr txBox="1"/>
          <p:nvPr/>
        </p:nvSpPr>
        <p:spPr>
          <a:xfrm>
            <a:off x="3274570" y="3840191"/>
            <a:ext cx="2782457" cy="336274"/>
          </a:xfrm>
          <a:prstGeom prst="rect">
            <a:avLst/>
          </a:prstGeom>
          <a:ln w="12700">
            <a:miter lim="400000"/>
          </a:ln>
        </p:spPr>
        <p:txBody>
          <a:bodyPr wrap="none" lIns="14111" tIns="14111" rIns="14111" bIns="14111">
            <a:spAutoFit/>
          </a:bodyPr>
          <a:lstStyle>
            <a:lvl1pPr defTabSz="458470">
              <a:defRPr>
                <a:solidFill>
                  <a:srgbClr val="53585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r>
              <a:rPr lang="en-US" altLang="zh-TW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Lab</a:t>
            </a:r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產品使用需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搬移資料</a:t>
            </a:r>
            <a:endParaRPr lang="zh-CN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sp>
        <p:nvSpPr>
          <p:cNvPr id="13" name="圆形"/>
          <p:cNvSpPr/>
          <p:nvPr/>
        </p:nvSpPr>
        <p:spPr>
          <a:xfrm>
            <a:off x="1402951" y="2696189"/>
            <a:ext cx="930435" cy="930434"/>
          </a:xfrm>
          <a:prstGeom prst="ellipse">
            <a:avLst/>
          </a:prstGeom>
          <a:solidFill>
            <a:srgbClr val="DAFAF2"/>
          </a:solidFill>
          <a:ln w="12700">
            <a:miter lim="400000"/>
          </a:ln>
        </p:spPr>
        <p:txBody>
          <a:bodyPr lIns="20392" tIns="20392" rIns="20392" bIns="20392" anchor="ctr"/>
          <a:lstStyle/>
          <a:p>
            <a:pPr defTabSz="331470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4" name="椭圆形"/>
          <p:cNvSpPr/>
          <p:nvPr/>
        </p:nvSpPr>
        <p:spPr>
          <a:xfrm>
            <a:off x="1445242" y="2739687"/>
            <a:ext cx="845850" cy="843438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" name="圆形"/>
          <p:cNvSpPr/>
          <p:nvPr/>
        </p:nvSpPr>
        <p:spPr>
          <a:xfrm>
            <a:off x="4224398" y="2658406"/>
            <a:ext cx="930434" cy="930434"/>
          </a:xfrm>
          <a:prstGeom prst="ellipse">
            <a:avLst/>
          </a:prstGeom>
          <a:solidFill>
            <a:srgbClr val="DAFAF2"/>
          </a:solidFill>
          <a:ln w="12700">
            <a:miter lim="400000"/>
          </a:ln>
        </p:spPr>
        <p:txBody>
          <a:bodyPr lIns="20392" tIns="20392" rIns="20392" bIns="20392" anchor="ctr"/>
          <a:lstStyle/>
          <a:p>
            <a:pPr defTabSz="331470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7" name="椭圆形"/>
          <p:cNvSpPr/>
          <p:nvPr/>
        </p:nvSpPr>
        <p:spPr>
          <a:xfrm>
            <a:off x="4266689" y="2701904"/>
            <a:ext cx="845850" cy="843438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sz="15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未标题-2-04.png" descr="未标题-2-04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343677" y="2819431"/>
            <a:ext cx="663258" cy="608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核心技术互联网化"/>
          <p:cNvSpPr txBox="1"/>
          <p:nvPr/>
        </p:nvSpPr>
        <p:spPr>
          <a:xfrm>
            <a:off x="6212465" y="3832997"/>
            <a:ext cx="2707115" cy="336274"/>
          </a:xfrm>
          <a:prstGeom prst="rect">
            <a:avLst/>
          </a:prstGeom>
          <a:ln w="12700">
            <a:miter lim="400000"/>
          </a:ln>
        </p:spPr>
        <p:txBody>
          <a:bodyPr wrap="none" lIns="14111" tIns="14111" rIns="14111" bIns="14111">
            <a:spAutoFit/>
          </a:bodyPr>
          <a:lstStyle>
            <a:lvl1pPr defTabSz="458470">
              <a:defRPr>
                <a:solidFill>
                  <a:srgbClr val="53585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 algn="ctr"/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  <a:sym typeface="+mn-ea"/>
              </a:rPr>
              <a:t>開發</a:t>
            </a:r>
            <a:r>
              <a:rPr lang="en-US" altLang="zh-TW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  <a:sym typeface="+mn-ea"/>
              </a:rPr>
              <a:t>/</a:t>
            </a:r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  <a:sym typeface="+mn-ea"/>
              </a:rPr>
              <a:t>營運環境依賴性高</a:t>
            </a:r>
            <a:endParaRPr lang="zh-CN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  <a:sym typeface="+mn-ea"/>
            </a:endParaRPr>
          </a:p>
        </p:txBody>
      </p:sp>
      <p:sp>
        <p:nvSpPr>
          <p:cNvPr id="20" name="应用数据化，智能化"/>
          <p:cNvSpPr txBox="1"/>
          <p:nvPr/>
        </p:nvSpPr>
        <p:spPr>
          <a:xfrm>
            <a:off x="9750038" y="3832997"/>
            <a:ext cx="1567380" cy="336274"/>
          </a:xfrm>
          <a:prstGeom prst="rect">
            <a:avLst/>
          </a:prstGeom>
          <a:ln w="12700">
            <a:miter lim="400000"/>
          </a:ln>
        </p:spPr>
        <p:txBody>
          <a:bodyPr wrap="none" lIns="14111" tIns="14111" rIns="14111" bIns="14111">
            <a:spAutoFit/>
          </a:bodyPr>
          <a:lstStyle>
            <a:lvl1pPr defTabSz="458470">
              <a:defRPr>
                <a:solidFill>
                  <a:srgbClr val="53585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運算資源孤島</a:t>
            </a:r>
            <a:endParaRPr lang="zh-CN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sp>
        <p:nvSpPr>
          <p:cNvPr id="21" name="圆形"/>
          <p:cNvSpPr/>
          <p:nvPr/>
        </p:nvSpPr>
        <p:spPr>
          <a:xfrm>
            <a:off x="10047956" y="2652691"/>
            <a:ext cx="930434" cy="930434"/>
          </a:xfrm>
          <a:prstGeom prst="ellipse">
            <a:avLst/>
          </a:prstGeom>
          <a:solidFill>
            <a:srgbClr val="DAFAF2"/>
          </a:solidFill>
          <a:ln w="12700">
            <a:miter lim="400000"/>
          </a:ln>
        </p:spPr>
        <p:txBody>
          <a:bodyPr lIns="20392" tIns="20392" rIns="20392" bIns="20392" anchor="ctr"/>
          <a:lstStyle/>
          <a:p>
            <a:pPr defTabSz="331470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22" name="椭圆形"/>
          <p:cNvSpPr/>
          <p:nvPr/>
        </p:nvSpPr>
        <p:spPr>
          <a:xfrm>
            <a:off x="10090247" y="2696189"/>
            <a:ext cx="845850" cy="843438"/>
          </a:xfrm>
          <a:prstGeom prst="ellipse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sz="1500" b="1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4" name="图片 19" descr="专业认证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571235" y="2863695"/>
            <a:ext cx="577533" cy="577533"/>
          </a:xfrm>
          <a:prstGeom prst="rect">
            <a:avLst/>
          </a:prstGeom>
        </p:spPr>
      </p:pic>
      <p:sp>
        <p:nvSpPr>
          <p:cNvPr id="26" name="iṩ1íḑê"/>
          <p:cNvSpPr/>
          <p:nvPr/>
        </p:nvSpPr>
        <p:spPr bwMode="auto">
          <a:xfrm>
            <a:off x="7370957" y="2907920"/>
            <a:ext cx="389311" cy="396482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45711" tIns="22856" rIns="45711" bIns="22856" anchor="ctr">
            <a:normAutofit/>
          </a:bodyPr>
          <a:lstStyle/>
          <a:p>
            <a:pPr algn="ctr"/>
            <a:endParaRPr sz="805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î$liḑe"/>
          <p:cNvSpPr/>
          <p:nvPr/>
        </p:nvSpPr>
        <p:spPr bwMode="auto">
          <a:xfrm>
            <a:off x="10248136" y="2920052"/>
            <a:ext cx="502357" cy="418313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45711" tIns="22856" rIns="45711" bIns="22856" anchor="ctr">
            <a:normAutofit/>
          </a:bodyPr>
          <a:lstStyle/>
          <a:p>
            <a:pPr algn="ctr"/>
            <a:endParaRPr sz="805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4363" y="4390033"/>
            <a:ext cx="226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CDH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5.16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不支援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無法使用原生的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Structured Streaming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的效能監控指標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，需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降版為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 2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可執行的程式碼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536042" y="4372611"/>
            <a:ext cx="226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資料都存放在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HAP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叢集內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產品時需將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HAP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資料搬移至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內部的小型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Hadoop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31810" y="4372611"/>
            <a:ext cx="226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6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  <a:r>
              <a:rPr lang="zh-TW" altLang="en-US" sz="1600" dirty="0" smtClean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端營運環境因需要穩定對外輸出，且為</a:t>
            </a:r>
            <a:r>
              <a:rPr lang="en-US" altLang="zh-TW" sz="1600" dirty="0" smtClean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家公司共同維運，版本不易變更異動，數據</a:t>
            </a:r>
            <a:r>
              <a:rPr lang="zh-TW" altLang="en-US" sz="16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營運平台勢必跟不上外面最新的開發環境與版本，該如何支援數據分析平台的變化</a:t>
            </a:r>
            <a:endParaRPr lang="en-US" altLang="zh-TW" sz="1600" dirty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79367" y="4372611"/>
            <a:ext cx="2267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各公司數據運算資源需要自主採購獨立探索機，集團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相關運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不易調度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571235" y="19295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使用者痛點訪談</a:t>
            </a:r>
          </a:p>
        </p:txBody>
      </p:sp>
    </p:spTree>
    <p:extLst>
      <p:ext uri="{BB962C8B-B14F-4D97-AF65-F5344CB8AC3E}">
        <p14:creationId xmlns:p14="http://schemas.microsoft.com/office/powerpoint/2010/main" val="23008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/>
          <a:srcRect l="67230" t="95" b="75361"/>
          <a:stretch/>
        </p:blipFill>
        <p:spPr>
          <a:xfrm>
            <a:off x="9585344" y="6056361"/>
            <a:ext cx="887752" cy="345385"/>
          </a:xfrm>
          <a:prstGeom prst="rect">
            <a:avLst/>
          </a:prstGeom>
        </p:spPr>
      </p:pic>
      <p:pic>
        <p:nvPicPr>
          <p:cNvPr id="37" name="Picture 22" descr="Cloudera | The Enterprise Data Platform Compa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182" y="5901539"/>
            <a:ext cx="1250314" cy="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目標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0" y="1154967"/>
            <a:ext cx="12192000" cy="2197833"/>
            <a:chOff x="0" y="1420010"/>
            <a:chExt cx="12192000" cy="2608649"/>
          </a:xfrm>
        </p:grpSpPr>
        <p:sp>
          <p:nvSpPr>
            <p:cNvPr id="11" name="iṧľíḑê"/>
            <p:cNvSpPr/>
            <p:nvPr/>
          </p:nvSpPr>
          <p:spPr>
            <a:xfrm>
              <a:off x="0" y="1420010"/>
              <a:ext cx="12192000" cy="2608649"/>
            </a:xfrm>
            <a:prstGeom prst="rect">
              <a:avLst/>
            </a:prstGeom>
            <a:blipFill>
              <a:blip r:embed="rId5"/>
              <a:srcRect/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rmAutofit/>
            </a:bodyPr>
            <a:lstStyle/>
            <a:p>
              <a:pPr algn="ctr" defTabSz="456565"/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ṡḻîḍé"/>
            <p:cNvSpPr/>
            <p:nvPr/>
          </p:nvSpPr>
          <p:spPr>
            <a:xfrm>
              <a:off x="660400" y="1420010"/>
              <a:ext cx="10858500" cy="260864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rmAutofit/>
            </a:bodyPr>
            <a:lstStyle/>
            <a:p>
              <a:pPr algn="ctr" defTabSz="456565"/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íšľíḋê"/>
          <p:cNvSpPr txBox="1"/>
          <p:nvPr/>
        </p:nvSpPr>
        <p:spPr>
          <a:xfrm>
            <a:off x="660400" y="1948347"/>
            <a:ext cx="1085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5000" b="1">
                <a:gradFill>
                  <a:gsLst>
                    <a:gs pos="0">
                      <a:srgbClr val="7EC586"/>
                    </a:gs>
                    <a:gs pos="77000">
                      <a:srgbClr val="2DA6D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sz="4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儲存</a:t>
            </a:r>
            <a:r>
              <a:rPr lang="en-US" altLang="zh-TW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/</a:t>
            </a:r>
            <a:r>
              <a:rPr lang="zh-TW" altLang="en-US" sz="4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" charset="-122"/>
              </a:rPr>
              <a:t>計算分離</a:t>
            </a:r>
            <a:endParaRPr lang="en-US" sz="4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" charset="-122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67230" t="95" b="75361"/>
          <a:stretch/>
        </p:blipFill>
        <p:spPr>
          <a:xfrm>
            <a:off x="1357313" y="5162897"/>
            <a:ext cx="2723309" cy="12075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57313" y="3592312"/>
            <a:ext cx="2726595" cy="2938029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b="1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77171" y="3720376"/>
            <a:ext cx="2447977" cy="643738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短期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地端環境</a:t>
            </a:r>
            <a:endParaRPr lang="en-US" altLang="zh-TW" b="1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文本框 11"/>
          <p:cNvSpPr txBox="1"/>
          <p:nvPr/>
        </p:nvSpPr>
        <p:spPr>
          <a:xfrm>
            <a:off x="1477171" y="4434122"/>
            <a:ext cx="244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CDP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升級案</a:t>
            </a:r>
            <a:endPara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導入集團私有雲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</a:t>
            </a:r>
            <a:endParaRPr lang="zh-CN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44036" y="3592312"/>
            <a:ext cx="2726595" cy="2938029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b="1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3894" y="3720376"/>
            <a:ext cx="2447977" cy="643738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中期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抽象層</a:t>
            </a:r>
            <a:endParaRPr lang="en-US" altLang="zh-TW" b="1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文本框 11"/>
          <p:cNvSpPr txBox="1"/>
          <p:nvPr/>
        </p:nvSpPr>
        <p:spPr>
          <a:xfrm>
            <a:off x="4863894" y="5408767"/>
            <a:ext cx="244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建置資料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庫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虛擬層</a:t>
            </a:r>
            <a:endPara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30760" y="3592312"/>
            <a:ext cx="2726595" cy="2938029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b="1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50618" y="3720376"/>
            <a:ext cx="2447977" cy="643738"/>
          </a:xfrm>
          <a:prstGeom prst="rect">
            <a:avLst/>
          </a:prstGeom>
          <a:gradFill>
            <a:gsLst>
              <a:gs pos="0">
                <a:srgbClr val="5EDEBF"/>
              </a:gs>
              <a:gs pos="100000">
                <a:srgbClr val="00AFF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長期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分析環境上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雲</a:t>
            </a:r>
            <a:endParaRPr lang="en-US" altLang="zh-TW" b="1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411" y="5076086"/>
            <a:ext cx="1095231" cy="320676"/>
          </a:xfrm>
          <a:prstGeom prst="rect">
            <a:avLst/>
          </a:prstGeom>
        </p:spPr>
      </p:pic>
      <p:pic>
        <p:nvPicPr>
          <p:cNvPr id="31" name="Picture 6" descr="Taskdata and Denodo announce a strategic partnership agreem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09" y="6062760"/>
            <a:ext cx="1001559" cy="42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11"/>
          <p:cNvSpPr txBox="1"/>
          <p:nvPr/>
        </p:nvSpPr>
        <p:spPr>
          <a:xfrm>
            <a:off x="8250618" y="4389467"/>
            <a:ext cx="2606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數據分析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環境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雲地整合</a:t>
            </a:r>
            <a:endParaRPr lang="zh-CN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5" name="Picture 8" descr="AWS - Google 搜尋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32" y="4682084"/>
            <a:ext cx="809032" cy="60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GCP (Google Cloud Platform) 入門| Titangene Blo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39" y="4745766"/>
            <a:ext cx="1082146" cy="5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11"/>
          <p:cNvSpPr txBox="1"/>
          <p:nvPr/>
        </p:nvSpPr>
        <p:spPr>
          <a:xfrm>
            <a:off x="4863894" y="4396266"/>
            <a:ext cx="244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建置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編排層</a:t>
            </a:r>
            <a:endParaRPr lang="zh-CN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17057" y="4756971"/>
            <a:ext cx="2557887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455930"/>
            <a:r>
              <a:rPr lang="zh-TW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資料編排層 </a:t>
            </a:r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ata </a:t>
            </a:r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Orchestration</a:t>
            </a:r>
            <a:endParaRPr lang="en-US" altLang="zh-TW" sz="12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808832" y="5740347"/>
            <a:ext cx="2570203" cy="315498"/>
            <a:chOff x="4808832" y="4742817"/>
            <a:chExt cx="2570203" cy="315498"/>
          </a:xfrm>
        </p:grpSpPr>
        <p:sp>
          <p:nvSpPr>
            <p:cNvPr id="41" name="文字方塊 40"/>
            <p:cNvSpPr txBox="1"/>
            <p:nvPr/>
          </p:nvSpPr>
          <p:spPr>
            <a:xfrm>
              <a:off x="4808938" y="4742818"/>
              <a:ext cx="2557887" cy="300261"/>
            </a:xfrm>
            <a:prstGeom prst="rect">
              <a:avLst/>
            </a:prstGeom>
            <a:solidFill>
              <a:srgbClr val="FF0505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455930"/>
              <a:endParaRPr lang="en-US" altLang="zh-TW" sz="16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808938" y="4760271"/>
              <a:ext cx="2570097" cy="275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資料庫虛擬層 </a:t>
              </a:r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ata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Virtualization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08832" y="4742817"/>
              <a:ext cx="2566112" cy="315498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246528" y="5609655"/>
            <a:ext cx="2574293" cy="405600"/>
            <a:chOff x="4804742" y="4692568"/>
            <a:chExt cx="2574293" cy="405600"/>
          </a:xfrm>
        </p:grpSpPr>
        <p:sp>
          <p:nvSpPr>
            <p:cNvPr id="45" name="文字方塊 44"/>
            <p:cNvSpPr txBox="1"/>
            <p:nvPr/>
          </p:nvSpPr>
          <p:spPr>
            <a:xfrm>
              <a:off x="4804742" y="4742818"/>
              <a:ext cx="2562083" cy="300261"/>
            </a:xfrm>
            <a:prstGeom prst="rect">
              <a:avLst/>
            </a:prstGeom>
            <a:solidFill>
              <a:srgbClr val="FF0505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455930"/>
              <a:endParaRPr lang="en-US" altLang="zh-TW" sz="16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04742" y="4760271"/>
              <a:ext cx="2574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資料庫虛擬層 </a:t>
              </a:r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ata </a:t>
              </a:r>
              <a:r>
                <a:rPr lang="en-US" altLang="zh-TW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Virtualization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04742" y="4692568"/>
              <a:ext cx="2574293" cy="405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8246528" y="5332656"/>
            <a:ext cx="2562084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455930"/>
            <a:r>
              <a:rPr lang="zh-TW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資料編排層 </a:t>
            </a:r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ata </a:t>
            </a:r>
            <a:r>
              <a:rPr lang="en-US" altLang="zh-TW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Orchestration</a:t>
            </a:r>
            <a:endParaRPr lang="en-US" altLang="zh-TW" sz="12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2" grpId="0" animBg="1"/>
      <p:bldP spid="23" grpId="0" animBg="1"/>
      <p:bldP spid="24" grpId="0"/>
      <p:bldP spid="26" grpId="0" animBg="1"/>
      <p:bldP spid="28" grpId="0" animBg="1"/>
      <p:bldP spid="32" grpId="0"/>
      <p:bldP spid="29" grpId="0"/>
      <p:bldP spid="39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虛擬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層與編排層效益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圆角 457"/>
          <p:cNvSpPr/>
          <p:nvPr/>
        </p:nvSpPr>
        <p:spPr>
          <a:xfrm>
            <a:off x="2173747" y="1316680"/>
            <a:ext cx="3108377" cy="654793"/>
          </a:xfrm>
          <a:prstGeom prst="roundRect">
            <a:avLst>
              <a:gd name="adj" fmla="val 4620"/>
            </a:avLst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sz="1100" b="1">
              <a:solidFill>
                <a:schemeClr val="tx1"/>
              </a:solidFill>
              <a:latin typeface="Source Han Sans CN" charset="-122"/>
              <a:ea typeface="Source Han Sans CN" charset="-122"/>
              <a:sym typeface="Helvetic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14510" y="1256632"/>
            <a:ext cx="6367270" cy="5371180"/>
          </a:xfrm>
          <a:prstGeom prst="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b="1" dirty="0">
              <a:solidFill>
                <a:schemeClr val="tx1"/>
              </a:solidFill>
              <a:latin typeface="Source Han Sans CN" charset="-122"/>
              <a:ea typeface="Source Han Sans CN" charset="-122"/>
            </a:endParaRPr>
          </a:p>
        </p:txBody>
      </p:sp>
      <p:sp>
        <p:nvSpPr>
          <p:cNvPr id="21" name="矩形: 圆角 457"/>
          <p:cNvSpPr/>
          <p:nvPr/>
        </p:nvSpPr>
        <p:spPr>
          <a:xfrm>
            <a:off x="5322686" y="1316680"/>
            <a:ext cx="3083996" cy="654793"/>
          </a:xfrm>
          <a:prstGeom prst="roundRect">
            <a:avLst>
              <a:gd name="adj" fmla="val 4620"/>
            </a:avLst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zh-CN" altLang="en-US" sz="1100" b="1">
              <a:solidFill>
                <a:schemeClr val="tx1"/>
              </a:solidFill>
              <a:latin typeface="Source Han Sans CN" charset="-122"/>
              <a:ea typeface="Source Han Sans CN" charset="-122"/>
              <a:sym typeface="Helvetica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924264" y="1445798"/>
            <a:ext cx="669889" cy="397486"/>
            <a:chOff x="983768" y="1521201"/>
            <a:chExt cx="669889" cy="397486"/>
          </a:xfrm>
        </p:grpSpPr>
        <p:sp>
          <p:nvSpPr>
            <p:cNvPr id="27" name="矩形: 圆角 476"/>
            <p:cNvSpPr/>
            <p:nvPr/>
          </p:nvSpPr>
          <p:spPr>
            <a:xfrm>
              <a:off x="983768" y="1521201"/>
              <a:ext cx="669888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83768" y="1539299"/>
              <a:ext cx="669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Amazon</a:t>
              </a:r>
            </a:p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EMR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642700" y="1445344"/>
            <a:ext cx="800686" cy="397940"/>
            <a:chOff x="852972" y="1520747"/>
            <a:chExt cx="800686" cy="397940"/>
          </a:xfrm>
        </p:grpSpPr>
        <p:sp>
          <p:nvSpPr>
            <p:cNvPr id="31" name="矩形: 圆角 476"/>
            <p:cNvSpPr/>
            <p:nvPr/>
          </p:nvSpPr>
          <p:spPr>
            <a:xfrm>
              <a:off x="885645" y="1521201"/>
              <a:ext cx="768011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2972" y="1520747"/>
              <a:ext cx="800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Amazon</a:t>
              </a:r>
            </a:p>
            <a:p>
              <a:pPr algn="ctr" defTabSz="913765">
                <a:defRPr/>
              </a:pPr>
              <a:r>
                <a:rPr lang="en-US" altLang="zh-CN" sz="9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SageMaker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530033" y="1445798"/>
            <a:ext cx="674977" cy="397486"/>
            <a:chOff x="900551" y="1521201"/>
            <a:chExt cx="753106" cy="397486"/>
          </a:xfrm>
        </p:grpSpPr>
        <p:sp>
          <p:nvSpPr>
            <p:cNvPr id="36" name="矩形: 圆角 476"/>
            <p:cNvSpPr/>
            <p:nvPr/>
          </p:nvSpPr>
          <p:spPr>
            <a:xfrm>
              <a:off x="900551" y="1521201"/>
              <a:ext cx="753105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21240" y="1539299"/>
              <a:ext cx="7324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Amazon</a:t>
              </a:r>
            </a:p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EKS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996527" y="1445798"/>
            <a:ext cx="712175" cy="397486"/>
            <a:chOff x="961984" y="1521201"/>
            <a:chExt cx="691673" cy="397486"/>
          </a:xfrm>
        </p:grpSpPr>
        <p:sp>
          <p:nvSpPr>
            <p:cNvPr id="41" name="矩形: 圆角 476"/>
            <p:cNvSpPr/>
            <p:nvPr/>
          </p:nvSpPr>
          <p:spPr>
            <a:xfrm>
              <a:off x="961984" y="1521201"/>
              <a:ext cx="691672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81897" y="1539299"/>
              <a:ext cx="6717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Cloud</a:t>
              </a:r>
            </a:p>
            <a:p>
              <a:pPr algn="ctr" defTabSz="913765">
                <a:defRPr/>
              </a:pPr>
              <a:r>
                <a:rPr lang="en-US" altLang="zh-CN" sz="9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Dataproc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754265" y="1445798"/>
            <a:ext cx="800686" cy="397486"/>
            <a:chOff x="868470" y="1521201"/>
            <a:chExt cx="800686" cy="397486"/>
          </a:xfrm>
        </p:grpSpPr>
        <p:sp>
          <p:nvSpPr>
            <p:cNvPr id="45" name="矩形: 圆角 476"/>
            <p:cNvSpPr/>
            <p:nvPr/>
          </p:nvSpPr>
          <p:spPr>
            <a:xfrm>
              <a:off x="896190" y="1521201"/>
              <a:ext cx="757466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68470" y="1536245"/>
              <a:ext cx="800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kubernetes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 </a:t>
              </a: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Engine</a:t>
              </a: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600513" y="1445333"/>
            <a:ext cx="716917" cy="397486"/>
            <a:chOff x="936740" y="1521201"/>
            <a:chExt cx="716917" cy="397486"/>
          </a:xfrm>
        </p:grpSpPr>
        <p:sp>
          <p:nvSpPr>
            <p:cNvPr id="49" name="矩形: 圆角 476"/>
            <p:cNvSpPr/>
            <p:nvPr/>
          </p:nvSpPr>
          <p:spPr>
            <a:xfrm>
              <a:off x="936740" y="1521201"/>
              <a:ext cx="716916" cy="397486"/>
            </a:xfrm>
            <a:prstGeom prst="roundRect">
              <a:avLst>
                <a:gd name="adj" fmla="val 5813"/>
              </a:avLst>
            </a:prstGeom>
            <a:gradFill>
              <a:gsLst>
                <a:gs pos="0">
                  <a:srgbClr val="5EDEBF"/>
                </a:gs>
                <a:gs pos="100000">
                  <a:srgbClr val="00AFFE"/>
                </a:gs>
              </a:gsLst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sym typeface="Helvetic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36740" y="1539299"/>
              <a:ext cx="7169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Compute Engine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pic>
        <p:nvPicPr>
          <p:cNvPr id="68" name="Picture 8" descr="AWS - Google 搜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25" y="1369947"/>
            <a:ext cx="708896" cy="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GCP (Google Cloud Platform) 入門| Titangene Blo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1" t="-4860" r="18024"/>
          <a:stretch/>
        </p:blipFill>
        <p:spPr bwMode="auto">
          <a:xfrm>
            <a:off x="5426480" y="1397384"/>
            <a:ext cx="514350" cy="4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字方塊 51"/>
          <p:cNvSpPr txBox="1"/>
          <p:nvPr/>
        </p:nvSpPr>
        <p:spPr>
          <a:xfrm>
            <a:off x="2537738" y="4585005"/>
            <a:ext cx="1005403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異質資料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534212" y="4585005"/>
            <a:ext cx="1005403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認證授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權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4546728" y="4585005"/>
            <a:ext cx="1473480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加密</a:t>
            </a:r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去識別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化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6027321" y="4585005"/>
            <a:ext cx="1005403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稽核日誌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025955" y="4585005"/>
            <a:ext cx="1005403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服務整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合</a:t>
            </a:r>
          </a:p>
        </p:txBody>
      </p:sp>
      <p:sp>
        <p:nvSpPr>
          <p:cNvPr id="57" name="圆角矩形"/>
          <p:cNvSpPr/>
          <p:nvPr/>
        </p:nvSpPr>
        <p:spPr>
          <a:xfrm>
            <a:off x="2191058" y="3931182"/>
            <a:ext cx="6214174" cy="1138565"/>
          </a:xfrm>
          <a:prstGeom prst="round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en-US" altLang="zh-CN" sz="1100" b="1" dirty="0">
              <a:solidFill>
                <a:schemeClr val="tx1"/>
              </a:solidFill>
              <a:latin typeface="Source Han Sans CN" charset="-122"/>
              <a:ea typeface="Source Han Sans CN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508677" y="4089148"/>
            <a:ext cx="5526349" cy="369332"/>
          </a:xfrm>
          <a:prstGeom prst="rect">
            <a:avLst/>
          </a:prstGeom>
          <a:solidFill>
            <a:srgbClr val="FF0505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455930"/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68977" y="4083116"/>
            <a:ext cx="5671849" cy="375497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22670" y="4095180"/>
            <a:ext cx="364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資料庫虛擬層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ata 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Virtualization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2" name="圆角矩形"/>
          <p:cNvSpPr/>
          <p:nvPr/>
        </p:nvSpPr>
        <p:spPr>
          <a:xfrm>
            <a:off x="2191058" y="2353620"/>
            <a:ext cx="6214174" cy="1195415"/>
          </a:xfrm>
          <a:prstGeom prst="roundRect">
            <a:avLst/>
          </a:prstGeom>
          <a:ln w="12700">
            <a:solidFill>
              <a:srgbClr val="00AFFE"/>
            </a:solidFill>
            <a:miter lim="400000"/>
          </a:ln>
        </p:spPr>
        <p:txBody>
          <a:bodyPr lIns="45719" rIns="45719" anchor="t"/>
          <a:lstStyle/>
          <a:p>
            <a:pPr algn="ctr"/>
            <a:endParaRPr lang="en-US" altLang="zh-CN" sz="1100" b="1" dirty="0">
              <a:solidFill>
                <a:schemeClr val="tx1"/>
              </a:solidFill>
              <a:latin typeface="Source Han Sans CN" charset="-122"/>
              <a:ea typeface="Source Han Sans CN" charset="-122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546926" y="3002101"/>
            <a:ext cx="552634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455930"/>
            <a:r>
              <a:rPr lang="zh-TW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資料編排層 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ata 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Orchestration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4" name="右箭头 9"/>
          <p:cNvSpPr/>
          <p:nvPr/>
        </p:nvSpPr>
        <p:spPr>
          <a:xfrm rot="16200000">
            <a:off x="3574267" y="5157974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191058" y="5416000"/>
            <a:ext cx="6214174" cy="1079145"/>
            <a:chOff x="2307174" y="5517601"/>
            <a:chExt cx="6214174" cy="1079145"/>
          </a:xfrm>
        </p:grpSpPr>
        <p:sp>
          <p:nvSpPr>
            <p:cNvPr id="83" name="文字方塊 82"/>
            <p:cNvSpPr txBox="1"/>
            <p:nvPr/>
          </p:nvSpPr>
          <p:spPr>
            <a:xfrm>
              <a:off x="2624793" y="6138581"/>
              <a:ext cx="5526349" cy="3693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455930"/>
              <a:r>
                <a:rPr lang="zh-TW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地</a:t>
              </a:r>
              <a:r>
                <a:rPr lang="zh-TW" altLang="en-US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端資料庫儲存層</a:t>
              </a:r>
              <a:endPara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4" name="圆角矩形"/>
            <p:cNvSpPr/>
            <p:nvPr/>
          </p:nvSpPr>
          <p:spPr>
            <a:xfrm>
              <a:off x="2307174" y="5517601"/>
              <a:ext cx="6214174" cy="1079145"/>
            </a:xfrm>
            <a:prstGeom prst="roundRect">
              <a:avLst/>
            </a:prstGeom>
            <a:ln w="12700">
              <a:solidFill>
                <a:srgbClr val="00AFFE"/>
              </a:solidFill>
              <a:miter lim="400000"/>
            </a:ln>
          </p:spPr>
          <p:txBody>
            <a:bodyPr lIns="45719" rIns="45719" anchor="t"/>
            <a:lstStyle/>
            <a:p>
              <a:pPr algn="ctr"/>
              <a:endParaRPr lang="en-US" altLang="zh-CN" sz="11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</a:endParaRPr>
            </a:p>
          </p:txBody>
        </p:sp>
        <p:pic>
          <p:nvPicPr>
            <p:cNvPr id="1036" name="Picture 12" descr="Big Data] Hadoop 3.x v.s 2.x - 想方涉法- 量瓶外的天空M-Y-Ocea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442" y="5608248"/>
              <a:ext cx="1510328" cy="5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File:Teradata Logo.png - Wikipedi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549" y="5639308"/>
              <a:ext cx="1594422" cy="40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Oracle-Logo - EQUITEK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539" y="5670828"/>
              <a:ext cx="1487784" cy="3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0" descr="MongoDB - 維基百科，自由的百科全書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800" y="5610841"/>
              <a:ext cx="1398501" cy="466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右箭头 9"/>
          <p:cNvSpPr/>
          <p:nvPr/>
        </p:nvSpPr>
        <p:spPr>
          <a:xfrm rot="16200000">
            <a:off x="5081787" y="5157974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94" name="右箭头 9"/>
          <p:cNvSpPr/>
          <p:nvPr/>
        </p:nvSpPr>
        <p:spPr>
          <a:xfrm rot="16200000">
            <a:off x="6589307" y="5157974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96" name="右箭头 9"/>
          <p:cNvSpPr/>
          <p:nvPr/>
        </p:nvSpPr>
        <p:spPr>
          <a:xfrm rot="16200000">
            <a:off x="3354896" y="3657574"/>
            <a:ext cx="715816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4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99" name="右箭头 9"/>
          <p:cNvSpPr/>
          <p:nvPr/>
        </p:nvSpPr>
        <p:spPr>
          <a:xfrm rot="16200000">
            <a:off x="3574267" y="2079351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0" name="右箭头 9"/>
          <p:cNvSpPr/>
          <p:nvPr/>
        </p:nvSpPr>
        <p:spPr>
          <a:xfrm rot="16200000">
            <a:off x="5081787" y="2079351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1" name="右箭头 9"/>
          <p:cNvSpPr/>
          <p:nvPr/>
        </p:nvSpPr>
        <p:spPr>
          <a:xfrm rot="16200000">
            <a:off x="6589307" y="2079351"/>
            <a:ext cx="277074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DEB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588259" y="2755199"/>
            <a:ext cx="2114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資料格式靈活轉換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單一閘道統一控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管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資料在地化體驗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8574611" y="4336996"/>
            <a:ext cx="2114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異質資料串接便利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單一閘道統一控管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  <a:p>
            <a:pPr marL="285750" indent="-285750" defTabSz="913130"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減少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ETL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資料搬檔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546457" y="578629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130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地端儲存層</a:t>
            </a:r>
            <a:endParaRPr lang="en-US" altLang="zh-TW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546457" y="149113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130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雲端計算層</a:t>
            </a:r>
            <a:endParaRPr lang="en-US" altLang="zh-TW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546753" y="403986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130"/>
            <a:r>
              <a:rPr lang="zh-TW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資料庫虛擬層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546753" y="245413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130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資料</a:t>
            </a:r>
            <a:r>
              <a:rPr lang="zh-TW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編排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Han Sans CN Normal" charset="-122"/>
              </a:rPr>
              <a:t>層</a:t>
            </a:r>
            <a:endParaRPr lang="en-US" altLang="zh-TW" sz="16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ource Han Sans CN Normal" charset="-122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436618" y="2550565"/>
            <a:ext cx="1414170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Hadoop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接口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857329" y="2550565"/>
            <a:ext cx="902811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S3 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接口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5975566" y="2550565"/>
            <a:ext cx="1121204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REST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API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7092992" y="2550565"/>
            <a:ext cx="1083053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JAVA API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769388" y="2550565"/>
            <a:ext cx="1199367" cy="338554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Posix</a:t>
            </a:r>
            <a:r>
              <a:rPr lang="en-US" altLang="zh-TW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接口</a:t>
            </a:r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6" name="右箭头 9"/>
          <p:cNvSpPr/>
          <p:nvPr/>
        </p:nvSpPr>
        <p:spPr>
          <a:xfrm rot="16200000">
            <a:off x="4862416" y="3657574"/>
            <a:ext cx="715816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4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71" name="右箭头 9"/>
          <p:cNvSpPr/>
          <p:nvPr/>
        </p:nvSpPr>
        <p:spPr>
          <a:xfrm rot="16200000">
            <a:off x="6369936" y="3657574"/>
            <a:ext cx="715816" cy="168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4F"/>
          </a:solidFill>
          <a:ln>
            <a:noFill/>
          </a:ln>
        </p:spPr>
        <p:txBody>
          <a:bodyPr lIns="22852" tIns="22852" rIns="22852" bIns="22852" anchor="ctr"/>
          <a:lstStyle/>
          <a:p>
            <a:pPr algn="ctr" defTabSz="913765"/>
            <a:endParaRPr sz="1200">
              <a:solidFill>
                <a:srgbClr val="F2F2F2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3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8163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平台架構發展 </a:t>
            </a:r>
            <a:r>
              <a:rPr lang="zh-TW" altLang="en-US" sz="36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三</a:t>
            </a:r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步驟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1357313" y="1042988"/>
            <a:ext cx="10834687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264324" y="1352201"/>
            <a:ext cx="10389210" cy="5098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Phase1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</a:t>
            </a:r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建設</a:t>
            </a:r>
            <a:r>
              <a:rPr lang="zh-TW" altLang="en-US" sz="2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強化</a:t>
            </a:r>
            <a:endParaRPr lang="en-US" altLang="zh-TW" sz="2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Phase2 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上雲合規</a:t>
            </a:r>
          </a:p>
          <a:p>
            <a:pPr lvl="0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Phase3 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</a:t>
            </a:r>
            <a:endParaRPr lang="en-US" altLang="zh-TW" sz="2800" b="1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ysClr val="windowText" lastClr="000000"/>
              </a:buClr>
              <a:buSzTx/>
              <a:buFont typeface="Wingdings" charset="2"/>
              <a:buChar char="l"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8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120151</TotalTime>
  <Words>1344</Words>
  <Application>Microsoft Office PowerPoint</Application>
  <PresentationFormat>寬螢幕</PresentationFormat>
  <Paragraphs>387</Paragraphs>
  <Slides>23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43" baseType="lpstr">
      <vt:lpstr>Alibaba-PuHuiTi-R</vt:lpstr>
      <vt:lpstr>Arial Unicode MS</vt:lpstr>
      <vt:lpstr>等线</vt:lpstr>
      <vt:lpstr>等线</vt:lpstr>
      <vt:lpstr>Helvetica Neue Medium</vt:lpstr>
      <vt:lpstr>Microsoft YaHei</vt:lpstr>
      <vt:lpstr>Microsoft YaHei</vt:lpstr>
      <vt:lpstr>Roboto</vt:lpstr>
      <vt:lpstr>Source Han Sans CN</vt:lpstr>
      <vt:lpstr>Source Han Sans CN Normal</vt:lpstr>
      <vt:lpstr>思源黑体 CN</vt:lpstr>
      <vt:lpstr>微軟正黑體</vt:lpstr>
      <vt:lpstr>新細明體</vt:lpstr>
      <vt:lpstr>Arial</vt:lpstr>
      <vt:lpstr>Calibri</vt:lpstr>
      <vt:lpstr>Calibri Light</vt:lpstr>
      <vt:lpstr>Helvetica</vt:lpstr>
      <vt:lpstr>Wingdings</vt:lpstr>
      <vt:lpstr>Office 佈景主題</vt:lpstr>
      <vt:lpstr>Contents Slide Master</vt:lpstr>
      <vt:lpstr>PowerPoint 簡報</vt:lpstr>
      <vt:lpstr>會議目的</vt:lpstr>
      <vt:lpstr>業務開發需求痛點</vt:lpstr>
      <vt:lpstr>大數據平台發展願景</vt:lpstr>
      <vt:lpstr>大數據平台定位</vt:lpstr>
      <vt:lpstr>業務現況盤點</vt:lpstr>
      <vt:lpstr>發展目標</vt:lpstr>
      <vt:lpstr>虛擬層與編排層效益</vt:lpstr>
      <vt:lpstr>平台架構發展 三步驟</vt:lpstr>
      <vt:lpstr>平台架構發展</vt:lpstr>
      <vt:lpstr>平台架構發展 – 基礎建設強化</vt:lpstr>
      <vt:lpstr>平台架構發展 – 資料上雲合規</vt:lpstr>
      <vt:lpstr>平台架構發展 – 儲存/計算多樣</vt:lpstr>
      <vt:lpstr>平台架構發展 – 儲存/計算多樣</vt:lpstr>
      <vt:lpstr>預計時程</vt:lpstr>
      <vt:lpstr>暫估費用</vt:lpstr>
      <vt:lpstr>PowerPoint 簡報</vt:lpstr>
      <vt:lpstr>Appendix - Alluxio</vt:lpstr>
      <vt:lpstr>Appendix - Denodo</vt:lpstr>
      <vt:lpstr>Appendix - Denodo</vt:lpstr>
      <vt:lpstr>Appendix – denodo mask function</vt:lpstr>
      <vt:lpstr>Appendix – Denodo 銀行 POC 情境</vt:lpstr>
      <vt:lpstr>Appendix – Object Storage</vt:lpstr>
    </vt:vector>
  </TitlesOfParts>
  <Company>國泰世華銀行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簡文昱</dc:creator>
  <cp:lastModifiedBy>brian</cp:lastModifiedBy>
  <cp:revision>888</cp:revision>
  <cp:lastPrinted>2021-06-08T11:17:01Z</cp:lastPrinted>
  <dcterms:created xsi:type="dcterms:W3CDTF">2019-05-23T02:25:24Z</dcterms:created>
  <dcterms:modified xsi:type="dcterms:W3CDTF">2021-08-02T01:39:41Z</dcterms:modified>
</cp:coreProperties>
</file>